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7" r:id="rId2"/>
  </p:sldMasterIdLst>
  <p:notesMasterIdLst>
    <p:notesMasterId r:id="rId41"/>
  </p:notesMasterIdLst>
  <p:sldIdLst>
    <p:sldId id="770" r:id="rId3"/>
    <p:sldId id="463" r:id="rId4"/>
    <p:sldId id="919" r:id="rId5"/>
    <p:sldId id="918" r:id="rId6"/>
    <p:sldId id="263" r:id="rId7"/>
    <p:sldId id="266" r:id="rId8"/>
    <p:sldId id="783" r:id="rId9"/>
    <p:sldId id="923" r:id="rId10"/>
    <p:sldId id="400" r:id="rId11"/>
    <p:sldId id="407" r:id="rId12"/>
    <p:sldId id="416" r:id="rId13"/>
    <p:sldId id="398" r:id="rId14"/>
    <p:sldId id="408"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920" r:id="rId34"/>
    <p:sldId id="921" r:id="rId35"/>
    <p:sldId id="871" r:id="rId36"/>
    <p:sldId id="759" r:id="rId37"/>
    <p:sldId id="917" r:id="rId38"/>
    <p:sldId id="922" r:id="rId39"/>
    <p:sldId id="5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005E4B-0F6D-4026-ABD4-7286138B5AE6}">
          <p14:sldIdLst>
            <p14:sldId id="770"/>
            <p14:sldId id="463"/>
            <p14:sldId id="919"/>
            <p14:sldId id="918"/>
            <p14:sldId id="263"/>
            <p14:sldId id="266"/>
            <p14:sldId id="783"/>
            <p14:sldId id="923"/>
            <p14:sldId id="400"/>
            <p14:sldId id="407"/>
            <p14:sldId id="416"/>
            <p14:sldId id="398"/>
            <p14:sldId id="408"/>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920"/>
            <p14:sldId id="921"/>
            <p14:sldId id="871"/>
            <p14:sldId id="759"/>
            <p14:sldId id="917"/>
            <p14:sldId id="922"/>
            <p14:sldId id="559"/>
          </p14:sldIdLst>
        </p14:section>
        <p14:section name="Grape Eclipse" id="{6E33E160-EEC5-CC40-B77B-C0F4ECCBF23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59" d="100"/>
          <a:sy n="159" d="100"/>
        </p:scale>
        <p:origin x="262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0280A-8C07-4243-95D0-AB21AF9946FD}"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5A070-557F-4773-ACBB-BB4889A7CA5A}" type="slidenum">
              <a:rPr lang="en-US" smtClean="0"/>
              <a:t>‹#›</a:t>
            </a:fld>
            <a:endParaRPr lang="en-US"/>
          </a:p>
        </p:txBody>
      </p:sp>
    </p:spTree>
    <p:extLst>
      <p:ext uri="{BB962C8B-B14F-4D97-AF65-F5344CB8AC3E}">
        <p14:creationId xmlns:p14="http://schemas.microsoft.com/office/powerpoint/2010/main" val="392022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5d61ef5e30_0_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g5d61ef5e30_0_46: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44" name="Google Shape;44;g5d61ef5e30_0_46: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879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09206A-0375-E544-97B3-A92CE611668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741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196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394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604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608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lilesw@gmail.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2F32-75D1-41FC-A364-5E4DC0D12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2DF83-2EB4-4252-900D-F4DE82638DF5}"/>
              </a:ext>
            </a:extLst>
          </p:cNvPr>
          <p:cNvSpPr>
            <a:spLocks noGrp="1"/>
          </p:cNvSpPr>
          <p:nvPr>
            <p:ph idx="1"/>
          </p:nvPr>
        </p:nvSpPr>
        <p:spPr>
          <a:xfrm>
            <a:off x="282714" y="930213"/>
            <a:ext cx="11626573" cy="5147857"/>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E32AA0-06B5-4FB2-AB02-FBD8706C5F01}"/>
              </a:ext>
            </a:extLst>
          </p:cNvPr>
          <p:cNvSpPr>
            <a:spLocks noGrp="1"/>
          </p:cNvSpPr>
          <p:nvPr>
            <p:ph type="sldNum" sz="quarter" idx="12"/>
          </p:nvPr>
        </p:nvSpPr>
        <p:spPr>
          <a:xfrm>
            <a:off x="9435352" y="9339"/>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4C2C18C-FEB7-4381-8F3D-F7B19481DC7E}" type="slidenum">
              <a:rPr lang="en-US" smtClean="0"/>
              <a:pPr/>
              <a:t>‹#›</a:t>
            </a:fld>
            <a:endParaRPr lang="en-US" dirty="0"/>
          </a:p>
        </p:txBody>
      </p:sp>
    </p:spTree>
    <p:extLst>
      <p:ext uri="{BB962C8B-B14F-4D97-AF65-F5344CB8AC3E}">
        <p14:creationId xmlns:p14="http://schemas.microsoft.com/office/powerpoint/2010/main" val="74660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7DD1-B7E9-928D-7D43-A06ECB6226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DC8ED4-51D1-9C5D-5631-7E1C46C97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BB87B-5A5D-8532-BAB3-0989B6CDCDFF}"/>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E918B168-6D45-1D93-7CD2-3549E8F14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FB687-AA2F-A4D2-30DF-2EA24D1CFDEA}"/>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69016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E3C1-3CB7-9EFE-B743-3A4809CCD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62E7C-7B82-545C-27EB-56BB56246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1ADD22-4014-971B-4083-ADB6F7D48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CF7F2-0D7B-6C95-737A-6495C963820F}"/>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6" name="Footer Placeholder 5">
            <a:extLst>
              <a:ext uri="{FF2B5EF4-FFF2-40B4-BE49-F238E27FC236}">
                <a16:creationId xmlns:a16="http://schemas.microsoft.com/office/drawing/2014/main" id="{B5F0431D-0C0D-E92C-78C1-7182214B1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99366-6817-E4D7-5E00-88E4E85157ED}"/>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138905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2EDA-77C4-303D-5510-40D3C5CFB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873B3-FCE6-B60B-3F29-F87DB6A14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FC6F9-BF7D-A4B2-4693-F4DA3096B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5EF0C-C103-AAB1-6A1E-35812FD31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CDA99-4FB9-38B9-DDD6-59A136EAE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667D1-E618-81B3-27A9-F09A8A90C86D}"/>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8" name="Footer Placeholder 7">
            <a:extLst>
              <a:ext uri="{FF2B5EF4-FFF2-40B4-BE49-F238E27FC236}">
                <a16:creationId xmlns:a16="http://schemas.microsoft.com/office/drawing/2014/main" id="{DE90E9DD-6E7B-C589-2B9A-D558D84BB3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D47F2A-C9CF-FE07-4A15-9DB713E66C9F}"/>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73389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2F7C-C394-5F86-B21A-F410F47D12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84583-5070-D640-8F02-5A9DA9D2DDFD}"/>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4" name="Footer Placeholder 3">
            <a:extLst>
              <a:ext uri="{FF2B5EF4-FFF2-40B4-BE49-F238E27FC236}">
                <a16:creationId xmlns:a16="http://schemas.microsoft.com/office/drawing/2014/main" id="{B9BA9D1B-2BD2-57EE-FDF5-49AEB85A28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87B455-CF2D-CF4A-6D27-B31412FFE820}"/>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153767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DDE5B-EA23-0094-6139-A855E6EAC44D}"/>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3" name="Footer Placeholder 2">
            <a:extLst>
              <a:ext uri="{FF2B5EF4-FFF2-40B4-BE49-F238E27FC236}">
                <a16:creationId xmlns:a16="http://schemas.microsoft.com/office/drawing/2014/main" id="{C344F54A-678C-0088-7BE9-01EF5F67E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CD273-5BE7-BEC5-BDCE-DEAD5D7C1B3E}"/>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264371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DE36-1B18-9F26-E5E3-C6C34F61F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582F6-1E05-FC6E-EAE5-C735AFE6A1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EBB5FB-BCD7-6311-6994-F10887CC3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CB279-15E7-1535-C44F-3CDBE668E687}"/>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6" name="Footer Placeholder 5">
            <a:extLst>
              <a:ext uri="{FF2B5EF4-FFF2-40B4-BE49-F238E27FC236}">
                <a16:creationId xmlns:a16="http://schemas.microsoft.com/office/drawing/2014/main" id="{EE011AA6-F0CF-4545-CE14-E72484971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9D5D2-C4ED-C8F3-98BF-D37A5EF58352}"/>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114468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05BF-C254-A9A2-D651-8102FF9B2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3637E5-5AAC-C876-D555-E6ADD2425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F1E415-8C73-848A-2B91-06F008176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3C6ED-46F0-E9B1-3C7E-40A58D2A01C8}"/>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6" name="Footer Placeholder 5">
            <a:extLst>
              <a:ext uri="{FF2B5EF4-FFF2-40B4-BE49-F238E27FC236}">
                <a16:creationId xmlns:a16="http://schemas.microsoft.com/office/drawing/2014/main" id="{3E447EFB-46C7-2D1F-39DE-B2E3576C8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61977-45A9-209F-D73E-AE1CF3A6466F}"/>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87668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F486C-6863-DE87-4FA1-4C60C33E5E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C36BBE-A697-FAE7-92F2-F7DF1BEF77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7BC5C-56F5-40C2-C2B7-077E7521369C}"/>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C673AD13-6003-9C06-0615-170D6C9E5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F399A-FC5B-F15C-BCCC-CAF2F38F2FB7}"/>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359024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1D72E-96EC-D707-F6CF-00FCD96457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8CC03-C1E7-461B-6A76-72E05F970C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D0C42-26A6-B725-48EF-89641234139D}"/>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EF06C9AE-0317-48EA-35D3-6688F5A7F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59B1-475E-E033-A6D6-574D268C8E40}"/>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337934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097280" y="54428"/>
            <a:ext cx="10058400" cy="215686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2400"/>
            </a:lvl2pPr>
            <a:lvl3pPr lvl="2" algn="ctr">
              <a:lnSpc>
                <a:spcPct val="90000"/>
              </a:lnSpc>
              <a:spcBef>
                <a:spcPts val="400"/>
              </a:spcBef>
              <a:spcAft>
                <a:spcPts val="0"/>
              </a:spcAft>
              <a:buSzPts val="1800"/>
              <a:buNone/>
              <a:defRPr sz="2400"/>
            </a:lvl3pPr>
            <a:lvl4pPr lvl="3" algn="ctr">
              <a:lnSpc>
                <a:spcPct val="90000"/>
              </a:lnSpc>
              <a:spcBef>
                <a:spcPts val="400"/>
              </a:spcBef>
              <a:spcAft>
                <a:spcPts val="0"/>
              </a:spcAft>
              <a:buSzPts val="1500"/>
              <a:buNone/>
              <a:defRPr sz="2000"/>
            </a:lvl4pPr>
            <a:lvl5pPr lvl="4" algn="ctr">
              <a:lnSpc>
                <a:spcPct val="90000"/>
              </a:lnSpc>
              <a:spcBef>
                <a:spcPts val="400"/>
              </a:spcBef>
              <a:spcAft>
                <a:spcPts val="0"/>
              </a:spcAft>
              <a:buSzPts val="1500"/>
              <a:buNone/>
              <a:defRPr sz="2000"/>
            </a:lvl5pPr>
            <a:lvl6pPr lvl="5" algn="ctr">
              <a:lnSpc>
                <a:spcPct val="90000"/>
              </a:lnSpc>
              <a:spcBef>
                <a:spcPts val="400"/>
              </a:spcBef>
              <a:spcAft>
                <a:spcPts val="0"/>
              </a:spcAft>
              <a:buSzPts val="1500"/>
              <a:buNone/>
              <a:defRPr sz="2000"/>
            </a:lvl6pPr>
            <a:lvl7pPr lvl="6" algn="ctr">
              <a:lnSpc>
                <a:spcPct val="90000"/>
              </a:lnSpc>
              <a:spcBef>
                <a:spcPts val="400"/>
              </a:spcBef>
              <a:spcAft>
                <a:spcPts val="0"/>
              </a:spcAft>
              <a:buSzPts val="1500"/>
              <a:buNone/>
              <a:defRPr sz="2000"/>
            </a:lvl7pPr>
            <a:lvl8pPr lvl="7" algn="ctr">
              <a:lnSpc>
                <a:spcPct val="90000"/>
              </a:lnSpc>
              <a:spcBef>
                <a:spcPts val="400"/>
              </a:spcBef>
              <a:spcAft>
                <a:spcPts val="0"/>
              </a:spcAft>
              <a:buSzPts val="1500"/>
              <a:buNone/>
              <a:defRPr sz="2000"/>
            </a:lvl8pPr>
            <a:lvl9pPr lvl="8" algn="ctr">
              <a:lnSpc>
                <a:spcPct val="90000"/>
              </a:lnSpc>
              <a:spcBef>
                <a:spcPts val="400"/>
              </a:spcBef>
              <a:spcAft>
                <a:spcPts val="400"/>
              </a:spcAft>
              <a:buSzPts val="1500"/>
              <a:buNone/>
              <a:defRPr sz="2000"/>
            </a:lvl9pPr>
          </a:lstStyle>
          <a:p>
            <a:endParaRPr/>
          </a:p>
        </p:txBody>
      </p:sp>
      <p:cxnSp>
        <p:nvCxnSpPr>
          <p:cNvPr id="26" name="Google Shape;26;p3"/>
          <p:cNvCxnSpPr/>
          <p:nvPr/>
        </p:nvCxnSpPr>
        <p:spPr>
          <a:xfrm>
            <a:off x="1207659" y="2672335"/>
            <a:ext cx="9875520" cy="0"/>
          </a:xfrm>
          <a:prstGeom prst="straightConnector1">
            <a:avLst/>
          </a:prstGeom>
          <a:noFill/>
          <a:ln w="9525" cap="flat" cmpd="sng">
            <a:solidFill>
              <a:srgbClr val="7F7F7F"/>
            </a:solidFill>
            <a:prstDash val="solid"/>
            <a:round/>
            <a:headEnd type="none" w="sm" len="sm"/>
            <a:tailEnd type="none" w="sm" len="sm"/>
          </a:ln>
        </p:spPr>
      </p:cxnSp>
      <p:grpSp>
        <p:nvGrpSpPr>
          <p:cNvPr id="27" name="Google Shape;27;p3"/>
          <p:cNvGrpSpPr/>
          <p:nvPr/>
        </p:nvGrpSpPr>
        <p:grpSpPr>
          <a:xfrm>
            <a:off x="0" y="6144768"/>
            <a:ext cx="12192000" cy="716355"/>
            <a:chOff x="0" y="4608576"/>
            <a:chExt cx="9144000" cy="537266"/>
          </a:xfrm>
        </p:grpSpPr>
        <p:pic>
          <p:nvPicPr>
            <p:cNvPr id="28" name="Google Shape;28;p3"/>
            <p:cNvPicPr preferRelativeResize="0"/>
            <p:nvPr/>
          </p:nvPicPr>
          <p:blipFill rotWithShape="1">
            <a:blip r:embed="rId2">
              <a:alphaModFix/>
            </a:blip>
            <a:srcRect/>
            <a:stretch/>
          </p:blipFill>
          <p:spPr>
            <a:xfrm>
              <a:off x="2453294" y="4610918"/>
              <a:ext cx="6690706" cy="534924"/>
            </a:xfrm>
            <a:prstGeom prst="rect">
              <a:avLst/>
            </a:prstGeom>
            <a:noFill/>
            <a:ln>
              <a:noFill/>
            </a:ln>
          </p:spPr>
        </p:pic>
        <p:pic>
          <p:nvPicPr>
            <p:cNvPr id="29" name="Google Shape;29;p3"/>
            <p:cNvPicPr preferRelativeResize="0"/>
            <p:nvPr/>
          </p:nvPicPr>
          <p:blipFill rotWithShape="1">
            <a:blip r:embed="rId2">
              <a:alphaModFix/>
            </a:blip>
            <a:srcRect/>
            <a:stretch/>
          </p:blipFill>
          <p:spPr>
            <a:xfrm>
              <a:off x="0" y="4608576"/>
              <a:ext cx="6690706" cy="534924"/>
            </a:xfrm>
            <a:prstGeom prst="rect">
              <a:avLst/>
            </a:prstGeom>
            <a:noFill/>
            <a:ln>
              <a:noFill/>
            </a:ln>
          </p:spPr>
        </p:pic>
      </p:grpSp>
      <p:sp>
        <p:nvSpPr>
          <p:cNvPr id="30" name="Google Shape;30;p3"/>
          <p:cNvSpPr txBox="1"/>
          <p:nvPr/>
        </p:nvSpPr>
        <p:spPr>
          <a:xfrm>
            <a:off x="7025815" y="6141645"/>
            <a:ext cx="4819073" cy="521829"/>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b="1"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lilesw@gmail.com</a:t>
            </a:r>
            <a:r>
              <a:rPr lang="en-US" sz="2400" b="1" dirty="0">
                <a:solidFill>
                  <a:schemeClr val="bg1"/>
                </a:solidFill>
                <a:latin typeface="Calibri"/>
                <a:ea typeface="Calibri"/>
                <a:cs typeface="Calibri"/>
                <a:sym typeface="Calibri"/>
              </a:rPr>
              <a:t>    </a:t>
            </a:r>
            <a:endParaRPr sz="2400" b="1" dirty="0">
              <a:solidFill>
                <a:schemeClr val="bg1"/>
              </a:solidFill>
              <a:latin typeface="Calibri"/>
              <a:ea typeface="Calibri"/>
              <a:cs typeface="Calibri"/>
              <a:sym typeface="Calibri"/>
            </a:endParaRPr>
          </a:p>
        </p:txBody>
      </p:sp>
      <p:sp>
        <p:nvSpPr>
          <p:cNvPr id="9" name="Slide Number Placeholder 5">
            <a:extLst>
              <a:ext uri="{FF2B5EF4-FFF2-40B4-BE49-F238E27FC236}">
                <a16:creationId xmlns:a16="http://schemas.microsoft.com/office/drawing/2014/main" id="{7ACA24F4-B8B9-4A95-A4BC-28AD998B6904}"/>
              </a:ext>
            </a:extLst>
          </p:cNvPr>
          <p:cNvSpPr>
            <a:spLocks noGrp="1"/>
          </p:cNvSpPr>
          <p:nvPr>
            <p:ph type="sldNum" sz="quarter" idx="12"/>
          </p:nvPr>
        </p:nvSpPr>
        <p:spPr>
          <a:xfrm>
            <a:off x="9435352" y="9339"/>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4C2C18C-FEB7-4381-8F3D-F7B19481DC7E}" type="slidenum">
              <a:rPr lang="en-US" smtClean="0"/>
              <a:pPr/>
              <a:t>‹#›</a:t>
            </a:fld>
            <a:endParaRPr lang="en-US" dirty="0"/>
          </a:p>
        </p:txBody>
      </p:sp>
    </p:spTree>
    <p:extLst>
      <p:ext uri="{BB962C8B-B14F-4D97-AF65-F5344CB8AC3E}">
        <p14:creationId xmlns:p14="http://schemas.microsoft.com/office/powerpoint/2010/main" val="362411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1_Title Slid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097280" y="54428"/>
            <a:ext cx="10058400" cy="31494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2400"/>
            </a:lvl2pPr>
            <a:lvl3pPr lvl="2" algn="ctr">
              <a:lnSpc>
                <a:spcPct val="90000"/>
              </a:lnSpc>
              <a:spcBef>
                <a:spcPts val="400"/>
              </a:spcBef>
              <a:spcAft>
                <a:spcPts val="0"/>
              </a:spcAft>
              <a:buSzPts val="1800"/>
              <a:buNone/>
              <a:defRPr sz="2400"/>
            </a:lvl3pPr>
            <a:lvl4pPr lvl="3" algn="ctr">
              <a:lnSpc>
                <a:spcPct val="90000"/>
              </a:lnSpc>
              <a:spcBef>
                <a:spcPts val="400"/>
              </a:spcBef>
              <a:spcAft>
                <a:spcPts val="0"/>
              </a:spcAft>
              <a:buSzPts val="1500"/>
              <a:buNone/>
              <a:defRPr sz="2000"/>
            </a:lvl4pPr>
            <a:lvl5pPr lvl="4" algn="ctr">
              <a:lnSpc>
                <a:spcPct val="90000"/>
              </a:lnSpc>
              <a:spcBef>
                <a:spcPts val="400"/>
              </a:spcBef>
              <a:spcAft>
                <a:spcPts val="0"/>
              </a:spcAft>
              <a:buSzPts val="1500"/>
              <a:buNone/>
              <a:defRPr sz="2000"/>
            </a:lvl5pPr>
            <a:lvl6pPr lvl="5" algn="ctr">
              <a:lnSpc>
                <a:spcPct val="90000"/>
              </a:lnSpc>
              <a:spcBef>
                <a:spcPts val="400"/>
              </a:spcBef>
              <a:spcAft>
                <a:spcPts val="0"/>
              </a:spcAft>
              <a:buSzPts val="1500"/>
              <a:buNone/>
              <a:defRPr sz="2000"/>
            </a:lvl6pPr>
            <a:lvl7pPr lvl="6" algn="ctr">
              <a:lnSpc>
                <a:spcPct val="90000"/>
              </a:lnSpc>
              <a:spcBef>
                <a:spcPts val="400"/>
              </a:spcBef>
              <a:spcAft>
                <a:spcPts val="0"/>
              </a:spcAft>
              <a:buSzPts val="1500"/>
              <a:buNone/>
              <a:defRPr sz="2000"/>
            </a:lvl7pPr>
            <a:lvl8pPr lvl="7" algn="ctr">
              <a:lnSpc>
                <a:spcPct val="90000"/>
              </a:lnSpc>
              <a:spcBef>
                <a:spcPts val="400"/>
              </a:spcBef>
              <a:spcAft>
                <a:spcPts val="0"/>
              </a:spcAft>
              <a:buSzPts val="1500"/>
              <a:buNone/>
              <a:defRPr sz="2000"/>
            </a:lvl8pPr>
            <a:lvl9pPr lvl="8" algn="ctr">
              <a:lnSpc>
                <a:spcPct val="90000"/>
              </a:lnSpc>
              <a:spcBef>
                <a:spcPts val="400"/>
              </a:spcBef>
              <a:spcAft>
                <a:spcPts val="400"/>
              </a:spcAft>
              <a:buSzPts val="1500"/>
              <a:buNone/>
              <a:defRPr sz="2000"/>
            </a:lvl9pPr>
          </a:lstStyle>
          <a:p>
            <a:endParaRPr/>
          </a:p>
        </p:txBody>
      </p:sp>
      <p:cxnSp>
        <p:nvCxnSpPr>
          <p:cNvPr id="26" name="Google Shape;26;p3"/>
          <p:cNvCxnSpPr/>
          <p:nvPr/>
        </p:nvCxnSpPr>
        <p:spPr>
          <a:xfrm>
            <a:off x="1207659" y="3222173"/>
            <a:ext cx="9875520" cy="0"/>
          </a:xfrm>
          <a:prstGeom prst="straightConnector1">
            <a:avLst/>
          </a:prstGeom>
          <a:noFill/>
          <a:ln w="9525" cap="flat" cmpd="sng">
            <a:solidFill>
              <a:srgbClr val="7F7F7F"/>
            </a:solidFill>
            <a:prstDash val="solid"/>
            <a:round/>
            <a:headEnd type="none" w="sm" len="sm"/>
            <a:tailEnd type="none" w="sm" len="sm"/>
          </a:ln>
        </p:spPr>
      </p:cxnSp>
      <p:grpSp>
        <p:nvGrpSpPr>
          <p:cNvPr id="27" name="Google Shape;27;p3"/>
          <p:cNvGrpSpPr/>
          <p:nvPr/>
        </p:nvGrpSpPr>
        <p:grpSpPr>
          <a:xfrm>
            <a:off x="0" y="6144768"/>
            <a:ext cx="12192000" cy="716355"/>
            <a:chOff x="0" y="4608576"/>
            <a:chExt cx="9144000" cy="537266"/>
          </a:xfrm>
        </p:grpSpPr>
        <p:pic>
          <p:nvPicPr>
            <p:cNvPr id="28" name="Google Shape;28;p3"/>
            <p:cNvPicPr preferRelativeResize="0"/>
            <p:nvPr/>
          </p:nvPicPr>
          <p:blipFill rotWithShape="1">
            <a:blip r:embed="rId2">
              <a:alphaModFix/>
            </a:blip>
            <a:srcRect/>
            <a:stretch/>
          </p:blipFill>
          <p:spPr>
            <a:xfrm>
              <a:off x="2453294" y="4610918"/>
              <a:ext cx="6690706" cy="534924"/>
            </a:xfrm>
            <a:prstGeom prst="rect">
              <a:avLst/>
            </a:prstGeom>
            <a:noFill/>
            <a:ln>
              <a:noFill/>
            </a:ln>
          </p:spPr>
        </p:pic>
        <p:pic>
          <p:nvPicPr>
            <p:cNvPr id="29" name="Google Shape;29;p3"/>
            <p:cNvPicPr preferRelativeResize="0"/>
            <p:nvPr/>
          </p:nvPicPr>
          <p:blipFill rotWithShape="1">
            <a:blip r:embed="rId2">
              <a:alphaModFix/>
            </a:blip>
            <a:srcRect/>
            <a:stretch/>
          </p:blipFill>
          <p:spPr>
            <a:xfrm>
              <a:off x="0" y="4608576"/>
              <a:ext cx="6690706" cy="534924"/>
            </a:xfrm>
            <a:prstGeom prst="rect">
              <a:avLst/>
            </a:prstGeom>
            <a:noFill/>
            <a:ln>
              <a:noFill/>
            </a:ln>
          </p:spPr>
        </p:pic>
      </p:grpSp>
      <p:sp>
        <p:nvSpPr>
          <p:cNvPr id="30" name="Google Shape;30;p3"/>
          <p:cNvSpPr txBox="1"/>
          <p:nvPr/>
        </p:nvSpPr>
        <p:spPr>
          <a:xfrm>
            <a:off x="7449425" y="6161407"/>
            <a:ext cx="4819073" cy="521829"/>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b="1" dirty="0">
                <a:solidFill>
                  <a:srgbClr val="FFFFFF"/>
                </a:solidFill>
                <a:latin typeface="Calibri"/>
                <a:ea typeface="Calibri"/>
                <a:cs typeface="Calibri"/>
                <a:sym typeface="Calibri"/>
              </a:rPr>
              <a:t>nathaniel.frissell@scranton.edu</a:t>
            </a:r>
            <a:endParaRPr sz="2400" b="1" dirty="0">
              <a:solidFill>
                <a:srgbClr val="FFFFFF"/>
              </a:solidFill>
              <a:latin typeface="Calibri"/>
              <a:ea typeface="Calibri"/>
              <a:cs typeface="Calibri"/>
              <a:sym typeface="Calibri"/>
            </a:endParaRPr>
          </a:p>
        </p:txBody>
      </p:sp>
      <p:sp>
        <p:nvSpPr>
          <p:cNvPr id="9" name="Slide Number Placeholder 5">
            <a:extLst>
              <a:ext uri="{FF2B5EF4-FFF2-40B4-BE49-F238E27FC236}">
                <a16:creationId xmlns:a16="http://schemas.microsoft.com/office/drawing/2014/main" id="{7ACA24F4-B8B9-4A95-A4BC-28AD998B6904}"/>
              </a:ext>
            </a:extLst>
          </p:cNvPr>
          <p:cNvSpPr>
            <a:spLocks noGrp="1"/>
          </p:cNvSpPr>
          <p:nvPr>
            <p:ph type="sldNum" sz="quarter" idx="12"/>
          </p:nvPr>
        </p:nvSpPr>
        <p:spPr>
          <a:xfrm>
            <a:off x="9435352" y="9339"/>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4C2C18C-FEB7-4381-8F3D-F7B19481DC7E}" type="slidenum">
              <a:rPr lang="en-US" smtClean="0"/>
              <a:pPr/>
              <a:t>‹#›</a:t>
            </a:fld>
            <a:endParaRPr lang="en-US" dirty="0"/>
          </a:p>
        </p:txBody>
      </p:sp>
    </p:spTree>
    <p:extLst>
      <p:ext uri="{BB962C8B-B14F-4D97-AF65-F5344CB8AC3E}">
        <p14:creationId xmlns:p14="http://schemas.microsoft.com/office/powerpoint/2010/main" val="423858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19"/>
        <p:cNvGrpSpPr/>
        <p:nvPr/>
      </p:nvGrpSpPr>
      <p:grpSpPr>
        <a:xfrm>
          <a:off x="0" y="0"/>
          <a:ext cx="0" cy="0"/>
          <a:chOff x="0" y="0"/>
          <a:chExt cx="0" cy="0"/>
        </a:xfrm>
      </p:grpSpPr>
      <p:sp>
        <p:nvSpPr>
          <p:cNvPr id="20" name="Google Shape;20;p2"/>
          <p:cNvSpPr txBox="1">
            <a:spLocks noGrp="1"/>
          </p:cNvSpPr>
          <p:nvPr>
            <p:ph type="title"/>
          </p:nvPr>
        </p:nvSpPr>
        <p:spPr>
          <a:xfrm>
            <a:off x="331695" y="56447"/>
            <a:ext cx="11564471" cy="709996"/>
          </a:xfrm>
          <a:prstGeom prst="rect">
            <a:avLst/>
          </a:prstGeom>
          <a:noFill/>
          <a:ln>
            <a:noFill/>
          </a:ln>
        </p:spPr>
        <p:txBody>
          <a:bodyPr spcFirstLastPara="1" wrap="square" lIns="91425" tIns="45700" rIns="91425" bIns="0" anchor="b" anchorCtr="0">
            <a:normAutofit/>
          </a:bodyPr>
          <a:lstStyle>
            <a:lvl1pPr lvl="0" algn="l">
              <a:lnSpc>
                <a:spcPct val="85000"/>
              </a:lnSpc>
              <a:spcBef>
                <a:spcPts val="0"/>
              </a:spcBef>
              <a:spcAft>
                <a:spcPts val="0"/>
              </a:spcAft>
              <a:buClr>
                <a:srgbClr val="3F3F3F"/>
              </a:buClr>
              <a:buSzPts val="3600"/>
              <a:buFont typeface="Calibri"/>
              <a:buNone/>
              <a:defRPr sz="4800" b="1">
                <a:solidFill>
                  <a:schemeClr val="tx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2"/>
          <p:cNvSpPr txBox="1">
            <a:spLocks noGrp="1"/>
          </p:cNvSpPr>
          <p:nvPr>
            <p:ph type="body" idx="1" hasCustomPrompt="1"/>
          </p:nvPr>
        </p:nvSpPr>
        <p:spPr>
          <a:xfrm>
            <a:off x="331695" y="890904"/>
            <a:ext cx="11564471" cy="5225083"/>
          </a:xfrm>
          <a:prstGeom prst="rect">
            <a:avLst/>
          </a:prstGeom>
          <a:noFill/>
          <a:ln>
            <a:noFill/>
          </a:ln>
        </p:spPr>
        <p:txBody>
          <a:bodyPr spcFirstLastPara="1" wrap="square" lIns="0" tIns="0" rIns="0" bIns="0" anchor="t" anchorCtr="0">
            <a:normAutofit/>
          </a:bodyPr>
          <a:lstStyle>
            <a:lvl1pPr marL="309026" lvl="0" indent="-156629" algn="l">
              <a:lnSpc>
                <a:spcPct val="100000"/>
              </a:lnSpc>
              <a:spcBef>
                <a:spcPts val="1200"/>
              </a:spcBef>
              <a:spcAft>
                <a:spcPts val="0"/>
              </a:spcAft>
              <a:buClr>
                <a:schemeClr val="tx1"/>
              </a:buClr>
              <a:buSzPct val="100000"/>
              <a:buFont typeface="Arial" panose="020B0604020202020204" pitchFamily="34" charset="0"/>
              <a:buChar char="•"/>
              <a:defRPr sz="3200"/>
            </a:lvl1pPr>
            <a:lvl2pPr marL="690016" lvl="1" indent="-160863" algn="l">
              <a:lnSpc>
                <a:spcPct val="100000"/>
              </a:lnSpc>
              <a:spcBef>
                <a:spcPts val="200"/>
              </a:spcBef>
              <a:spcAft>
                <a:spcPts val="0"/>
              </a:spcAft>
              <a:buClr>
                <a:srgbClr val="000000"/>
              </a:buClr>
              <a:buSzPct val="100000"/>
              <a:buFont typeface="Arial" panose="020B0604020202020204" pitchFamily="34" charset="0"/>
              <a:buChar char="•"/>
              <a:defRPr sz="2933"/>
            </a:lvl2pPr>
            <a:lvl3pPr marL="1138738" lvl="2" indent="-220128" algn="l">
              <a:lnSpc>
                <a:spcPct val="100000"/>
              </a:lnSpc>
              <a:spcBef>
                <a:spcPts val="400"/>
              </a:spcBef>
              <a:spcAft>
                <a:spcPts val="0"/>
              </a:spcAft>
              <a:buClr>
                <a:schemeClr val="tx1"/>
              </a:buClr>
              <a:buSzPct val="100000"/>
              <a:buFont typeface="Arial" panose="020B0604020202020204" pitchFamily="34" charset="0"/>
              <a:buChar char="•"/>
              <a:defRPr sz="2667"/>
            </a:lvl3pPr>
            <a:lvl4pPr marL="2438339" lvl="3" indent="-457189" algn="l">
              <a:lnSpc>
                <a:spcPct val="90000"/>
              </a:lnSpc>
              <a:spcBef>
                <a:spcPts val="400"/>
              </a:spcBef>
              <a:spcAft>
                <a:spcPts val="0"/>
              </a:spcAft>
              <a:buSzPts val="1800"/>
              <a:buChar char="◦"/>
              <a:defRPr/>
            </a:lvl4pPr>
            <a:lvl5pPr marL="3047924" lvl="4" indent="-457189" algn="l">
              <a:lnSpc>
                <a:spcPct val="90000"/>
              </a:lnSpc>
              <a:spcBef>
                <a:spcPts val="400"/>
              </a:spcBef>
              <a:spcAft>
                <a:spcPts val="0"/>
              </a:spcAft>
              <a:buSzPts val="1800"/>
              <a:buChar char="◦"/>
              <a:defRPr/>
            </a:lvl5pPr>
            <a:lvl6pPr marL="3657509" lvl="5" indent="-457189" algn="l">
              <a:lnSpc>
                <a:spcPct val="90000"/>
              </a:lnSpc>
              <a:spcBef>
                <a:spcPts val="400"/>
              </a:spcBef>
              <a:spcAft>
                <a:spcPts val="0"/>
              </a:spcAft>
              <a:buSzPts val="1800"/>
              <a:buChar char="◦"/>
              <a:defRPr/>
            </a:lvl6pPr>
            <a:lvl7pPr marL="4267093" lvl="6" indent="-457189" algn="l">
              <a:lnSpc>
                <a:spcPct val="90000"/>
              </a:lnSpc>
              <a:spcBef>
                <a:spcPts val="400"/>
              </a:spcBef>
              <a:spcAft>
                <a:spcPts val="0"/>
              </a:spcAft>
              <a:buSzPts val="1800"/>
              <a:buChar char="◦"/>
              <a:defRPr/>
            </a:lvl7pPr>
            <a:lvl8pPr marL="4876678" lvl="7" indent="-457189" algn="l">
              <a:lnSpc>
                <a:spcPct val="90000"/>
              </a:lnSpc>
              <a:spcBef>
                <a:spcPts val="400"/>
              </a:spcBef>
              <a:spcAft>
                <a:spcPts val="0"/>
              </a:spcAft>
              <a:buSzPts val="1800"/>
              <a:buChar char="◦"/>
              <a:defRPr/>
            </a:lvl8pPr>
            <a:lvl9pPr marL="5486263" lvl="8" indent="-457189" algn="l">
              <a:lnSpc>
                <a:spcPct val="90000"/>
              </a:lnSpc>
              <a:spcBef>
                <a:spcPts val="400"/>
              </a:spcBef>
              <a:spcAft>
                <a:spcPts val="400"/>
              </a:spcAft>
              <a:buSzPts val="1800"/>
              <a:buChar char="◦"/>
              <a:defRPr/>
            </a:lvl9pPr>
          </a:lstStyle>
          <a:p>
            <a:r>
              <a:rPr lang="en-US" dirty="0"/>
              <a:t>Level 1</a:t>
            </a:r>
          </a:p>
          <a:p>
            <a:pPr lvl="1"/>
            <a:r>
              <a:rPr lang="en-US" dirty="0"/>
              <a:t>Level 2</a:t>
            </a:r>
          </a:p>
          <a:p>
            <a:pPr lvl="2"/>
            <a:r>
              <a:rPr lang="en-US" dirty="0"/>
              <a:t>Level 3</a:t>
            </a:r>
          </a:p>
        </p:txBody>
      </p:sp>
      <p:sp>
        <p:nvSpPr>
          <p:cNvPr id="7" name="Slide Number Placeholder 3">
            <a:extLst>
              <a:ext uri="{FF2B5EF4-FFF2-40B4-BE49-F238E27FC236}">
                <a16:creationId xmlns:a16="http://schemas.microsoft.com/office/drawing/2014/main" id="{099A3E53-166D-4FC8-B7AF-8377F4A3D575}"/>
              </a:ext>
            </a:extLst>
          </p:cNvPr>
          <p:cNvSpPr>
            <a:spLocks noGrp="1"/>
          </p:cNvSpPr>
          <p:nvPr>
            <p:ph type="sldNum" sz="quarter" idx="4"/>
          </p:nvPr>
        </p:nvSpPr>
        <p:spPr>
          <a:xfrm>
            <a:off x="11222635" y="1"/>
            <a:ext cx="969364" cy="366183"/>
          </a:xfrm>
          <a:prstGeom prst="rect">
            <a:avLst/>
          </a:prstGeom>
        </p:spPr>
        <p:txBody>
          <a:bodyPr vert="horz" lIns="91440" tIns="45720" rIns="91440" bIns="45720" rtlCol="0" anchor="ctr"/>
          <a:lstStyle>
            <a:lvl1pPr algn="r">
              <a:defRPr sz="1600">
                <a:solidFill>
                  <a:schemeClr val="tx1"/>
                </a:solidFill>
              </a:defRPr>
            </a:lvl1pPr>
          </a:lstStyle>
          <a:p>
            <a:fld id="{430C441E-E6AD-4414-8B21-29D8B6194FF5}" type="slidenum">
              <a:rPr lang="en-US" smtClean="0"/>
              <a:pPr/>
              <a:t>‹#›</a:t>
            </a:fld>
            <a:endParaRPr lang="en-US" dirty="0"/>
          </a:p>
        </p:txBody>
      </p:sp>
    </p:spTree>
    <p:extLst>
      <p:ext uri="{BB962C8B-B14F-4D97-AF65-F5344CB8AC3E}">
        <p14:creationId xmlns:p14="http://schemas.microsoft.com/office/powerpoint/2010/main" val="189296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200"/>
              </a:spcBef>
              <a:spcAft>
                <a:spcPts val="0"/>
              </a:spcAft>
              <a:buSzPts val="1800"/>
              <a:buNone/>
              <a:defRPr sz="2400" cap="none">
                <a:solidFill>
                  <a:schemeClr val="dk2"/>
                </a:solidFill>
                <a:latin typeface="Calibri"/>
                <a:ea typeface="Calibri"/>
                <a:cs typeface="Calibri"/>
                <a:sym typeface="Calibri"/>
              </a:defRPr>
            </a:lvl1pPr>
            <a:lvl2pPr marL="1219170" lvl="1" indent="-304792" algn="l">
              <a:lnSpc>
                <a:spcPct val="90000"/>
              </a:lnSpc>
              <a:spcBef>
                <a:spcPts val="200"/>
              </a:spcBef>
              <a:spcAft>
                <a:spcPts val="0"/>
              </a:spcAft>
              <a:buSzPts val="1350"/>
              <a:buNone/>
              <a:defRPr sz="1800">
                <a:solidFill>
                  <a:srgbClr val="888888"/>
                </a:solidFill>
              </a:defRPr>
            </a:lvl2pPr>
            <a:lvl3pPr marL="1828754" lvl="2" indent="-304792" algn="l">
              <a:lnSpc>
                <a:spcPct val="90000"/>
              </a:lnSpc>
              <a:spcBef>
                <a:spcPts val="400"/>
              </a:spcBef>
              <a:spcAft>
                <a:spcPts val="0"/>
              </a:spcAft>
              <a:buSzPts val="1200"/>
              <a:buNone/>
              <a:defRPr sz="1600">
                <a:solidFill>
                  <a:srgbClr val="888888"/>
                </a:solidFill>
              </a:defRPr>
            </a:lvl3pPr>
            <a:lvl4pPr marL="2438339" lvl="3" indent="-304792" algn="l">
              <a:lnSpc>
                <a:spcPct val="90000"/>
              </a:lnSpc>
              <a:spcBef>
                <a:spcPts val="400"/>
              </a:spcBef>
              <a:spcAft>
                <a:spcPts val="0"/>
              </a:spcAft>
              <a:buSzPts val="1050"/>
              <a:buNone/>
              <a:defRPr sz="1400">
                <a:solidFill>
                  <a:srgbClr val="888888"/>
                </a:solidFill>
              </a:defRPr>
            </a:lvl4pPr>
            <a:lvl5pPr marL="3047924" lvl="4" indent="-304792" algn="l">
              <a:lnSpc>
                <a:spcPct val="90000"/>
              </a:lnSpc>
              <a:spcBef>
                <a:spcPts val="400"/>
              </a:spcBef>
              <a:spcAft>
                <a:spcPts val="0"/>
              </a:spcAft>
              <a:buSzPts val="1050"/>
              <a:buNone/>
              <a:defRPr sz="1400">
                <a:solidFill>
                  <a:srgbClr val="888888"/>
                </a:solidFill>
              </a:defRPr>
            </a:lvl5pPr>
            <a:lvl6pPr marL="3657509" lvl="5" indent="-304792" algn="l">
              <a:lnSpc>
                <a:spcPct val="90000"/>
              </a:lnSpc>
              <a:spcBef>
                <a:spcPts val="400"/>
              </a:spcBef>
              <a:spcAft>
                <a:spcPts val="0"/>
              </a:spcAft>
              <a:buSzPts val="1050"/>
              <a:buNone/>
              <a:defRPr sz="1400">
                <a:solidFill>
                  <a:srgbClr val="888888"/>
                </a:solidFill>
              </a:defRPr>
            </a:lvl6pPr>
            <a:lvl7pPr marL="4267093" lvl="6" indent="-304792" algn="l">
              <a:lnSpc>
                <a:spcPct val="90000"/>
              </a:lnSpc>
              <a:spcBef>
                <a:spcPts val="400"/>
              </a:spcBef>
              <a:spcAft>
                <a:spcPts val="0"/>
              </a:spcAft>
              <a:buSzPts val="1050"/>
              <a:buNone/>
              <a:defRPr sz="1400">
                <a:solidFill>
                  <a:srgbClr val="888888"/>
                </a:solidFill>
              </a:defRPr>
            </a:lvl7pPr>
            <a:lvl8pPr marL="4876678" lvl="7" indent="-304792" algn="l">
              <a:lnSpc>
                <a:spcPct val="90000"/>
              </a:lnSpc>
              <a:spcBef>
                <a:spcPts val="400"/>
              </a:spcBef>
              <a:spcAft>
                <a:spcPts val="0"/>
              </a:spcAft>
              <a:buSzPts val="1050"/>
              <a:buNone/>
              <a:defRPr sz="1400">
                <a:solidFill>
                  <a:srgbClr val="888888"/>
                </a:solidFill>
              </a:defRPr>
            </a:lvl8pPr>
            <a:lvl9pPr marL="5486263" lvl="8" indent="-304792" algn="l">
              <a:lnSpc>
                <a:spcPct val="90000"/>
              </a:lnSpc>
              <a:spcBef>
                <a:spcPts val="400"/>
              </a:spcBef>
              <a:spcAft>
                <a:spcPts val="400"/>
              </a:spcAft>
              <a:buSzPts val="1050"/>
              <a:buNone/>
              <a:defRPr sz="1400">
                <a:solidFill>
                  <a:srgbClr val="888888"/>
                </a:solidFill>
              </a:defRPr>
            </a:lvl9pPr>
          </a:lstStyle>
          <a:p>
            <a:endParaRPr/>
          </a:p>
        </p:txBody>
      </p:sp>
      <p:cxnSp>
        <p:nvCxnSpPr>
          <p:cNvPr id="35" name="Google Shape;35;p4"/>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grpSp>
        <p:nvGrpSpPr>
          <p:cNvPr id="36" name="Google Shape;36;p4"/>
          <p:cNvGrpSpPr/>
          <p:nvPr/>
        </p:nvGrpSpPr>
        <p:grpSpPr>
          <a:xfrm>
            <a:off x="0" y="6144768"/>
            <a:ext cx="12192000" cy="716355"/>
            <a:chOff x="0" y="4608576"/>
            <a:chExt cx="9144000" cy="537266"/>
          </a:xfrm>
        </p:grpSpPr>
        <p:pic>
          <p:nvPicPr>
            <p:cNvPr id="37" name="Google Shape;37;p4"/>
            <p:cNvPicPr preferRelativeResize="0"/>
            <p:nvPr/>
          </p:nvPicPr>
          <p:blipFill rotWithShape="1">
            <a:blip r:embed="rId2">
              <a:alphaModFix/>
            </a:blip>
            <a:srcRect/>
            <a:stretch/>
          </p:blipFill>
          <p:spPr>
            <a:xfrm>
              <a:off x="2453294" y="4610918"/>
              <a:ext cx="6690706" cy="534924"/>
            </a:xfrm>
            <a:prstGeom prst="rect">
              <a:avLst/>
            </a:prstGeom>
            <a:noFill/>
            <a:ln>
              <a:noFill/>
            </a:ln>
          </p:spPr>
        </p:pic>
        <p:pic>
          <p:nvPicPr>
            <p:cNvPr id="38" name="Google Shape;38;p4"/>
            <p:cNvPicPr preferRelativeResize="0"/>
            <p:nvPr/>
          </p:nvPicPr>
          <p:blipFill rotWithShape="1">
            <a:blip r:embed="rId2">
              <a:alphaModFix/>
            </a:blip>
            <a:srcRect/>
            <a:stretch/>
          </p:blipFill>
          <p:spPr>
            <a:xfrm>
              <a:off x="0" y="4608576"/>
              <a:ext cx="6690706" cy="534924"/>
            </a:xfrm>
            <a:prstGeom prst="rect">
              <a:avLst/>
            </a:prstGeom>
            <a:noFill/>
            <a:ln>
              <a:noFill/>
            </a:ln>
          </p:spPr>
        </p:pic>
      </p:grpSp>
      <p:sp>
        <p:nvSpPr>
          <p:cNvPr id="10" name="Google Shape;30;p3">
            <a:extLst>
              <a:ext uri="{FF2B5EF4-FFF2-40B4-BE49-F238E27FC236}">
                <a16:creationId xmlns:a16="http://schemas.microsoft.com/office/drawing/2014/main" id="{90559CE7-2551-C546-A54F-0C7285B63DD3}"/>
              </a:ext>
            </a:extLst>
          </p:cNvPr>
          <p:cNvSpPr txBox="1"/>
          <p:nvPr userDrawn="1"/>
        </p:nvSpPr>
        <p:spPr>
          <a:xfrm>
            <a:off x="7449425" y="6161407"/>
            <a:ext cx="4819073" cy="521829"/>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b="1" dirty="0">
                <a:solidFill>
                  <a:srgbClr val="FFFFFF"/>
                </a:solidFill>
                <a:latin typeface="Calibri"/>
                <a:ea typeface="Calibri"/>
                <a:cs typeface="Calibri"/>
                <a:sym typeface="Calibri"/>
              </a:rPr>
              <a:t>lilesw@gmail.com</a:t>
            </a:r>
            <a:endParaRPr sz="2400" b="1" dirty="0">
              <a:solidFill>
                <a:srgbClr val="FFFFFF"/>
              </a:solidFill>
              <a:latin typeface="Calibri"/>
              <a:ea typeface="Calibri"/>
              <a:cs typeface="Calibri"/>
              <a:sym typeface="Calibri"/>
            </a:endParaRPr>
          </a:p>
        </p:txBody>
      </p:sp>
      <p:sp>
        <p:nvSpPr>
          <p:cNvPr id="9" name="Slide Number Placeholder 5">
            <a:extLst>
              <a:ext uri="{FF2B5EF4-FFF2-40B4-BE49-F238E27FC236}">
                <a16:creationId xmlns:a16="http://schemas.microsoft.com/office/drawing/2014/main" id="{9348E3EF-144E-4AA9-B17B-99325247BAC7}"/>
              </a:ext>
            </a:extLst>
          </p:cNvPr>
          <p:cNvSpPr>
            <a:spLocks noGrp="1"/>
          </p:cNvSpPr>
          <p:nvPr>
            <p:ph type="sldNum" sz="quarter" idx="12"/>
          </p:nvPr>
        </p:nvSpPr>
        <p:spPr>
          <a:xfrm>
            <a:off x="9435352" y="9339"/>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4C2C18C-FEB7-4381-8F3D-F7B19481DC7E}" type="slidenum">
              <a:rPr lang="en-US" smtClean="0"/>
              <a:pPr/>
              <a:t>‹#›</a:t>
            </a:fld>
            <a:endParaRPr lang="en-US" dirty="0"/>
          </a:p>
        </p:txBody>
      </p:sp>
    </p:spTree>
    <p:extLst>
      <p:ext uri="{BB962C8B-B14F-4D97-AF65-F5344CB8AC3E}">
        <p14:creationId xmlns:p14="http://schemas.microsoft.com/office/powerpoint/2010/main" val="181353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3AAA972-1CB5-3D4B-ADA0-94BC8F7E1A9D}"/>
              </a:ext>
            </a:extLst>
          </p:cNvPr>
          <p:cNvSpPr>
            <a:spLocks noGrp="1"/>
          </p:cNvSpPr>
          <p:nvPr>
            <p:ph type="sldNum" sz="quarter" idx="4"/>
          </p:nvPr>
        </p:nvSpPr>
        <p:spPr>
          <a:xfrm>
            <a:off x="9448800" y="8606"/>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23C2AF2-0460-C845-B5FE-9023C86DF0D3}" type="slidenum">
              <a:rPr lang="en-US" smtClean="0"/>
              <a:t>‹#›</a:t>
            </a:fld>
            <a:endParaRPr lang="en-US"/>
          </a:p>
        </p:txBody>
      </p:sp>
    </p:spTree>
    <p:extLst>
      <p:ext uri="{BB962C8B-B14F-4D97-AF65-F5344CB8AC3E}">
        <p14:creationId xmlns:p14="http://schemas.microsoft.com/office/powerpoint/2010/main" val="323802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6" name="Title Text"/>
          <p:cNvSpPr txBox="1">
            <a:spLocks noGrp="1"/>
          </p:cNvSpPr>
          <p:nvPr>
            <p:ph type="title"/>
          </p:nvPr>
        </p:nvSpPr>
        <p:spPr>
          <a:prstGeom prst="rect">
            <a:avLst/>
          </a:prstGeom>
        </p:spPr>
        <p:txBody>
          <a:bodyPr/>
          <a:lstStyle/>
          <a:p>
            <a:r>
              <a:t>Title Text</a:t>
            </a:r>
          </a:p>
        </p:txBody>
      </p:sp>
      <p:sp>
        <p:nvSpPr>
          <p:cNvPr id="1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399767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5493-F385-F4E7-B26A-7CEF59C82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C7CA01-5AA7-F6D1-31EA-61C5CCA86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D0B2CF-47C0-ECE9-1DD4-0CA97466A563}"/>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14222CE7-16CB-0CF0-E1B9-ED6D93F8E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F043-2B33-45F3-52E9-0B5A2FEC1DDA}"/>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121093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99664-3D3E-7671-538C-3446C2ADB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8D62D-AD40-BA11-92A0-815ECE277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C6C65-91DD-82C5-5CD4-B455D4306967}"/>
              </a:ext>
            </a:extLst>
          </p:cNvPr>
          <p:cNvSpPr>
            <a:spLocks noGrp="1"/>
          </p:cNvSpPr>
          <p:nvPr>
            <p:ph type="dt" sz="half" idx="10"/>
          </p:nvPr>
        </p:nvSpPr>
        <p:spPr/>
        <p:txBody>
          <a:body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327B03DD-B06F-73FA-A98C-F0D552E49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04BEB-FD0B-AE46-B02F-BC6A80CF827A}"/>
              </a:ext>
            </a:extLst>
          </p:cNvPr>
          <p:cNvSpPr>
            <a:spLocks noGrp="1"/>
          </p:cNvSpPr>
          <p:nvPr>
            <p:ph type="sldNum" sz="quarter" idx="12"/>
          </p:nvPr>
        </p:nvSpPr>
        <p:spPr/>
        <p:txBody>
          <a:bodyPr/>
          <a:lstStyle/>
          <a:p>
            <a:fld id="{7058CD4C-FBD8-48E0-AD5E-4698ADFAD89F}" type="slidenum">
              <a:rPr lang="en-US" smtClean="0"/>
              <a:t>‹#›</a:t>
            </a:fld>
            <a:endParaRPr lang="en-US"/>
          </a:p>
        </p:txBody>
      </p:sp>
    </p:spTree>
    <p:extLst>
      <p:ext uri="{BB962C8B-B14F-4D97-AF65-F5344CB8AC3E}">
        <p14:creationId xmlns:p14="http://schemas.microsoft.com/office/powerpoint/2010/main" val="356002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82714" y="56447"/>
            <a:ext cx="11626573" cy="709996"/>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3600"/>
              <a:buFont typeface="Calibri"/>
              <a:buNone/>
              <a:defRPr sz="3600" b="1"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dt" idx="10"/>
          </p:nvPr>
        </p:nvSpPr>
        <p:spPr>
          <a:xfrm>
            <a:off x="1097282" y="6459786"/>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686186" y="6459786"/>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dirty="0"/>
          </a:p>
        </p:txBody>
      </p:sp>
      <p:cxnSp>
        <p:nvCxnSpPr>
          <p:cNvPr id="14" name="Google Shape;14;p1"/>
          <p:cNvCxnSpPr/>
          <p:nvPr/>
        </p:nvCxnSpPr>
        <p:spPr>
          <a:xfrm>
            <a:off x="282714" y="856757"/>
            <a:ext cx="11626573" cy="0"/>
          </a:xfrm>
          <a:prstGeom prst="straightConnector1">
            <a:avLst/>
          </a:prstGeom>
          <a:noFill/>
          <a:ln w="12700" cap="flat" cmpd="sng">
            <a:solidFill>
              <a:schemeClr val="dk1"/>
            </a:solidFill>
            <a:prstDash val="solid"/>
            <a:round/>
            <a:headEnd type="none" w="sm" len="sm"/>
            <a:tailEnd type="none" w="sm" len="sm"/>
          </a:ln>
        </p:spPr>
      </p:cxnSp>
      <p:grpSp>
        <p:nvGrpSpPr>
          <p:cNvPr id="15" name="Google Shape;15;p1"/>
          <p:cNvGrpSpPr/>
          <p:nvPr/>
        </p:nvGrpSpPr>
        <p:grpSpPr>
          <a:xfrm>
            <a:off x="0" y="6144768"/>
            <a:ext cx="12192000" cy="716355"/>
            <a:chOff x="0" y="4608576"/>
            <a:chExt cx="9144000" cy="537266"/>
          </a:xfrm>
        </p:grpSpPr>
        <p:pic>
          <p:nvPicPr>
            <p:cNvPr id="16" name="Google Shape;16;p1"/>
            <p:cNvPicPr preferRelativeResize="0"/>
            <p:nvPr/>
          </p:nvPicPr>
          <p:blipFill rotWithShape="1">
            <a:blip r:embed="rId9">
              <a:alphaModFix/>
            </a:blip>
            <a:srcRect/>
            <a:stretch/>
          </p:blipFill>
          <p:spPr>
            <a:xfrm>
              <a:off x="2453294" y="4610918"/>
              <a:ext cx="6690706" cy="534924"/>
            </a:xfrm>
            <a:prstGeom prst="rect">
              <a:avLst/>
            </a:prstGeom>
            <a:noFill/>
            <a:ln>
              <a:noFill/>
            </a:ln>
          </p:spPr>
        </p:pic>
        <p:pic>
          <p:nvPicPr>
            <p:cNvPr id="17" name="Google Shape;17;p1"/>
            <p:cNvPicPr preferRelativeResize="0"/>
            <p:nvPr/>
          </p:nvPicPr>
          <p:blipFill rotWithShape="1">
            <a:blip r:embed="rId9">
              <a:alphaModFix/>
            </a:blip>
            <a:srcRect/>
            <a:stretch/>
          </p:blipFill>
          <p:spPr>
            <a:xfrm>
              <a:off x="0" y="4608576"/>
              <a:ext cx="6690706" cy="534924"/>
            </a:xfrm>
            <a:prstGeom prst="rect">
              <a:avLst/>
            </a:prstGeom>
            <a:noFill/>
            <a:ln>
              <a:noFill/>
            </a:ln>
          </p:spPr>
        </p:pic>
      </p:grpSp>
      <p:sp>
        <p:nvSpPr>
          <p:cNvPr id="21" name="Google Shape;30;p3">
            <a:extLst>
              <a:ext uri="{FF2B5EF4-FFF2-40B4-BE49-F238E27FC236}">
                <a16:creationId xmlns:a16="http://schemas.microsoft.com/office/drawing/2014/main" id="{AB37AD27-E8C8-DA4E-854C-38C8DBA68995}"/>
              </a:ext>
            </a:extLst>
          </p:cNvPr>
          <p:cNvSpPr txBox="1"/>
          <p:nvPr userDrawn="1"/>
        </p:nvSpPr>
        <p:spPr>
          <a:xfrm>
            <a:off x="6960976" y="6165782"/>
            <a:ext cx="4819073" cy="521829"/>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b="1" dirty="0">
                <a:solidFill>
                  <a:srgbClr val="FFFFFF"/>
                </a:solidFill>
                <a:latin typeface="Calibri"/>
                <a:ea typeface="Calibri"/>
                <a:cs typeface="Calibri"/>
                <a:sym typeface="Calibri"/>
              </a:rPr>
              <a:t>lilesw@gmail.com</a:t>
            </a:r>
            <a:endParaRPr sz="2400" b="1" dirty="0">
              <a:solidFill>
                <a:srgbClr val="FFFFFF"/>
              </a:solidFill>
              <a:latin typeface="Calibri"/>
              <a:ea typeface="Calibri"/>
              <a:cs typeface="Calibri"/>
              <a:sym typeface="Calibri"/>
            </a:endParaRPr>
          </a:p>
        </p:txBody>
      </p:sp>
      <p:sp>
        <p:nvSpPr>
          <p:cNvPr id="19" name="Slide Number Placeholder 5">
            <a:extLst>
              <a:ext uri="{FF2B5EF4-FFF2-40B4-BE49-F238E27FC236}">
                <a16:creationId xmlns:a16="http://schemas.microsoft.com/office/drawing/2014/main" id="{9F9FEA4F-C9A9-41E5-89F5-4CAB3133B3D2}"/>
              </a:ext>
            </a:extLst>
          </p:cNvPr>
          <p:cNvSpPr>
            <a:spLocks noGrp="1"/>
          </p:cNvSpPr>
          <p:nvPr>
            <p:ph type="sldNum" sz="quarter" idx="4"/>
          </p:nvPr>
        </p:nvSpPr>
        <p:spPr>
          <a:xfrm>
            <a:off x="9435352" y="9339"/>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fld id="{44C2C18C-FEB7-4381-8F3D-F7B19481DC7E}" type="slidenum">
              <a:rPr lang="en-US" smtClean="0"/>
              <a:pPr/>
              <a:t>‹#›</a:t>
            </a:fld>
            <a:endParaRPr lang="en-US" dirty="0"/>
          </a:p>
        </p:txBody>
      </p:sp>
    </p:spTree>
    <p:extLst>
      <p:ext uri="{BB962C8B-B14F-4D97-AF65-F5344CB8AC3E}">
        <p14:creationId xmlns:p14="http://schemas.microsoft.com/office/powerpoint/2010/main" val="41182319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431789" algn="l" rtl="0">
        <a:lnSpc>
          <a:spcPct val="100000"/>
        </a:lnSpc>
        <a:spcBef>
          <a:spcPts val="0"/>
        </a:spcBef>
        <a:spcAft>
          <a:spcPts val="0"/>
        </a:spcAft>
        <a:buClr>
          <a:schemeClr val="tx1"/>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BB1A5-43B7-F829-480D-C1414EE47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5073ED-57CE-C793-8B3E-046045D07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770D5-FEA4-139D-3DB6-965628DC78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0F638-D404-4F8C-B512-26DB27289F0C}" type="datetimeFigureOut">
              <a:rPr lang="en-US" smtClean="0"/>
              <a:t>9/11/2023</a:t>
            </a:fld>
            <a:endParaRPr lang="en-US"/>
          </a:p>
        </p:txBody>
      </p:sp>
      <p:sp>
        <p:nvSpPr>
          <p:cNvPr id="5" name="Footer Placeholder 4">
            <a:extLst>
              <a:ext uri="{FF2B5EF4-FFF2-40B4-BE49-F238E27FC236}">
                <a16:creationId xmlns:a16="http://schemas.microsoft.com/office/drawing/2014/main" id="{56C5DDF2-7CA1-5897-EB5A-58BBC7183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4B6CB1-29CF-9DC5-1194-5DB69FB2C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8CD4C-FBD8-48E0-AD5E-4698ADFAD89F}" type="slidenum">
              <a:rPr lang="en-US" smtClean="0"/>
              <a:t>‹#›</a:t>
            </a:fld>
            <a:endParaRPr lang="en-US"/>
          </a:p>
        </p:txBody>
      </p:sp>
    </p:spTree>
    <p:extLst>
      <p:ext uri="{BB962C8B-B14F-4D97-AF65-F5344CB8AC3E}">
        <p14:creationId xmlns:p14="http://schemas.microsoft.com/office/powerpoint/2010/main" val="79033831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hamsci.or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hamsci.org/seqp-faqs" TargetMode="External"/><Relationship Id="rId2" Type="http://schemas.openxmlformats.org/officeDocument/2006/relationships/hyperlink" Target="https://hamsci.org/contest-info"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hamsci.org/seqp-ru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k3lr.com/" TargetMode="External"/><Relationship Id="rId1" Type="http://schemas.openxmlformats.org/officeDocument/2006/relationships/slideLayout" Target="../slideLayouts/slideLayout7.xml"/><Relationship Id="rId5" Type="http://schemas.openxmlformats.org/officeDocument/2006/relationships/hyperlink" Target="http://wsprnet.org/" TargetMode="Externa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tapr.or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hamsci.org/seqp-faqs" TargetMode="External"/><Relationship Id="rId2" Type="http://schemas.openxmlformats.org/officeDocument/2006/relationships/hyperlink" Target="https://hamsci.org/contest-info"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hyperlink" Target="https://hamsci.org/seqp-rul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hamsci.org/tdoa-event-202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nrc.canada.ca/en/certifications-evaluations-standards/canadas-official-time/nrc-shortwave-station-broadcasts-chu" TargetMode="External"/><Relationship Id="rId2" Type="http://schemas.openxmlformats.org/officeDocument/2006/relationships/hyperlink" Target="https://www.nist.gov/pml/time-and-frequency-division/time-distribution/radio-station-wwv"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hamsci.org/grape"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groups.google.com/g/hamsci-eclipse" TargetMode="External"/><Relationship Id="rId2" Type="http://schemas.openxmlformats.org/officeDocument/2006/relationships/hyperlink" Target="http://hamsci.org/eclips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hamsci.org/get-involved" TargetMode="External"/><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tiff"/><Relationship Id="rId9" Type="http://schemas.openxmlformats.org/officeDocument/2006/relationships/image" Target="../media/image4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5"/>
          <p:cNvSpPr txBox="1">
            <a:spLocks noGrp="1"/>
          </p:cNvSpPr>
          <p:nvPr>
            <p:ph type="ctrTitle"/>
          </p:nvPr>
        </p:nvSpPr>
        <p:spPr>
          <a:prstGeom prst="rect">
            <a:avLst/>
          </a:prstGeom>
        </p:spPr>
        <p:txBody>
          <a:bodyPr spcFirstLastPara="1" wrap="square" lIns="121900" tIns="60933" rIns="121900" bIns="60933" anchor="b" anchorCtr="0">
            <a:noAutofit/>
          </a:bodyPr>
          <a:lstStyle/>
          <a:p>
            <a:pPr lvl="0"/>
            <a:r>
              <a:rPr lang="en-US" sz="5400" dirty="0" err="1"/>
              <a:t>HamSCI</a:t>
            </a:r>
            <a:r>
              <a:rPr lang="en-US" sz="5400" dirty="0"/>
              <a:t>, solar eclipses and you.</a:t>
            </a:r>
            <a:endParaRPr lang="en-US" sz="5400" dirty="0">
              <a:solidFill>
                <a:schemeClr val="tx1"/>
              </a:solidFill>
            </a:endParaRPr>
          </a:p>
        </p:txBody>
      </p:sp>
      <p:sp>
        <p:nvSpPr>
          <p:cNvPr id="47" name="Google Shape;47;p5"/>
          <p:cNvSpPr txBox="1">
            <a:spLocks noGrp="1"/>
          </p:cNvSpPr>
          <p:nvPr>
            <p:ph type="subTitle" idx="1"/>
          </p:nvPr>
        </p:nvSpPr>
        <p:spPr>
          <a:xfrm>
            <a:off x="1066800" y="3250006"/>
            <a:ext cx="10058400" cy="1947636"/>
          </a:xfrm>
          <a:prstGeom prst="rect">
            <a:avLst/>
          </a:prstGeom>
        </p:spPr>
        <p:txBody>
          <a:bodyPr spcFirstLastPara="1" wrap="square" lIns="121900" tIns="60933" rIns="121900" bIns="60933" anchor="t" anchorCtr="0">
            <a:noAutofit/>
          </a:bodyPr>
          <a:lstStyle/>
          <a:p>
            <a:pPr marL="0">
              <a:lnSpc>
                <a:spcPct val="115000"/>
              </a:lnSpc>
              <a:spcBef>
                <a:spcPts val="0"/>
              </a:spcBef>
            </a:pPr>
            <a:r>
              <a:rPr lang="en-US" sz="3200" b="1" i="1" dirty="0">
                <a:solidFill>
                  <a:schemeClr val="tx1"/>
                </a:solidFill>
              </a:rPr>
              <a:t>William C. Liles NQ6Z</a:t>
            </a:r>
          </a:p>
        </p:txBody>
      </p:sp>
      <p:sp>
        <p:nvSpPr>
          <p:cNvPr id="2" name="Slide Number Placeholder 1">
            <a:extLst>
              <a:ext uri="{FF2B5EF4-FFF2-40B4-BE49-F238E27FC236}">
                <a16:creationId xmlns:a16="http://schemas.microsoft.com/office/drawing/2014/main" id="{5204A480-81BB-4B34-ADCB-B550C3A1381F}"/>
              </a:ext>
            </a:extLst>
          </p:cNvPr>
          <p:cNvSpPr>
            <a:spLocks noGrp="1"/>
          </p:cNvSpPr>
          <p:nvPr>
            <p:ph type="sldNum" sz="quarter" idx="12"/>
          </p:nvPr>
        </p:nvSpPr>
        <p:spPr/>
        <p:txBody>
          <a:bodyPr/>
          <a:lstStyle/>
          <a:p>
            <a:pPr defTabSz="1219170"/>
            <a:fld id="{44C2C18C-FEB7-4381-8F3D-F7B19481DC7E}" type="slidenum">
              <a:rPr lang="en-US" kern="0">
                <a:solidFill>
                  <a:prstClr val="black"/>
                </a:solidFill>
              </a:rPr>
              <a:pPr defTabSz="1219170"/>
              <a:t>1</a:t>
            </a:fld>
            <a:endParaRPr lang="en-US" kern="0" dirty="0">
              <a:solidFill>
                <a:prstClr val="black"/>
              </a:solidFill>
            </a:endParaRPr>
          </a:p>
        </p:txBody>
      </p:sp>
      <p:sp>
        <p:nvSpPr>
          <p:cNvPr id="4" name="TextBox 3">
            <a:extLst>
              <a:ext uri="{FF2B5EF4-FFF2-40B4-BE49-F238E27FC236}">
                <a16:creationId xmlns:a16="http://schemas.microsoft.com/office/drawing/2014/main" id="{9C0F3745-E885-2F42-B7A5-574908787483}"/>
              </a:ext>
            </a:extLst>
          </p:cNvPr>
          <p:cNvSpPr txBox="1"/>
          <p:nvPr/>
        </p:nvSpPr>
        <p:spPr>
          <a:xfrm>
            <a:off x="4963341" y="6228779"/>
            <a:ext cx="2265365" cy="420564"/>
          </a:xfrm>
          <a:prstGeom prst="rect">
            <a:avLst/>
          </a:prstGeom>
          <a:noFill/>
        </p:spPr>
        <p:txBody>
          <a:bodyPr wrap="none" rtlCol="0">
            <a:spAutoFit/>
          </a:bodyPr>
          <a:lstStyle/>
          <a:p>
            <a:pPr algn="ctr" defTabSz="1219170">
              <a:buClr>
                <a:srgbClr val="000000"/>
              </a:buClr>
            </a:pPr>
            <a:r>
              <a:rPr lang="en-US" sz="2133" b="1" kern="0" dirty="0">
                <a:solidFill>
                  <a:prstClr val="white"/>
                </a:solidFill>
                <a:latin typeface="Arial"/>
                <a:cs typeface="Arial"/>
                <a:sym typeface="Arial"/>
              </a:rPr>
              <a:t>IEEE AP-S/URSI</a:t>
            </a:r>
          </a:p>
        </p:txBody>
      </p:sp>
    </p:spTree>
    <p:extLst>
      <p:ext uri="{BB962C8B-B14F-4D97-AF65-F5344CB8AC3E}">
        <p14:creationId xmlns:p14="http://schemas.microsoft.com/office/powerpoint/2010/main" val="88881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Attempt at Group Collection </a:t>
            </a:r>
          </a:p>
        </p:txBody>
      </p:sp>
      <p:sp>
        <p:nvSpPr>
          <p:cNvPr id="3" name="Content Placeholder 2"/>
          <p:cNvSpPr>
            <a:spLocks noGrp="1"/>
          </p:cNvSpPr>
          <p:nvPr>
            <p:ph idx="1"/>
          </p:nvPr>
        </p:nvSpPr>
        <p:spPr/>
        <p:txBody>
          <a:bodyPr/>
          <a:lstStyle/>
          <a:p>
            <a:r>
              <a:rPr lang="en-US" sz="2400" dirty="0"/>
              <a:t>First Group Effort on Eclipse Affecting Radio</a:t>
            </a:r>
          </a:p>
          <a:p>
            <a:pPr lvl="1"/>
            <a:r>
              <a:rPr lang="en-US" sz="2000" dirty="0">
                <a:ea typeface="Calibri"/>
                <a:cs typeface="Calibri"/>
                <a:sym typeface="Calibri"/>
              </a:rPr>
              <a:t>Planned for August 21, 1914</a:t>
            </a:r>
          </a:p>
          <a:p>
            <a:pPr lvl="1"/>
            <a:r>
              <a:rPr lang="en-US" sz="2000" dirty="0">
                <a:ea typeface="Calibri"/>
                <a:cs typeface="Calibri"/>
                <a:sym typeface="Calibri"/>
              </a:rPr>
              <a:t>WWI impacts data collection and analysis</a:t>
            </a:r>
          </a:p>
          <a:p>
            <a:pPr lvl="1"/>
            <a:r>
              <a:rPr lang="en-US" sz="2000" dirty="0">
                <a:ea typeface="Calibri"/>
                <a:cs typeface="Calibri"/>
                <a:sym typeface="Calibri"/>
              </a:rPr>
              <a:t>Group activity envisioned early on</a:t>
            </a:r>
          </a:p>
          <a:p>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10</a:t>
            </a:fld>
            <a:endParaRPr lang="en-US" altLang="en-US"/>
          </a:p>
        </p:txBody>
      </p:sp>
      <p:pic>
        <p:nvPicPr>
          <p:cNvPr id="6" name="Shape 534" descr="Screen Shot 2017-02-04 at 11.22.13 AM.png"/>
          <p:cNvPicPr preferRelativeResize="0"/>
          <p:nvPr/>
        </p:nvPicPr>
        <p:blipFill rotWithShape="1">
          <a:blip r:embed="rId2">
            <a:alphaModFix/>
          </a:blip>
          <a:srcRect/>
          <a:stretch/>
        </p:blipFill>
        <p:spPr>
          <a:xfrm>
            <a:off x="2609486" y="2749288"/>
            <a:ext cx="5097600" cy="3178499"/>
          </a:xfrm>
          <a:prstGeom prst="rect">
            <a:avLst/>
          </a:prstGeom>
          <a:noFill/>
          <a:ln>
            <a:noFill/>
          </a:ln>
        </p:spPr>
      </p:pic>
      <p:sp>
        <p:nvSpPr>
          <p:cNvPr id="8" name="Rectangle 7"/>
          <p:cNvSpPr/>
          <p:nvPr/>
        </p:nvSpPr>
        <p:spPr>
          <a:xfrm>
            <a:off x="7991823" y="5325984"/>
            <a:ext cx="3632726" cy="246221"/>
          </a:xfrm>
          <a:prstGeom prst="rect">
            <a:avLst/>
          </a:prstGeom>
        </p:spPr>
        <p:txBody>
          <a:bodyPr wrap="none">
            <a:spAutoFit/>
          </a:bodyPr>
          <a:lstStyle/>
          <a:p>
            <a:pPr>
              <a:defRPr/>
            </a:pPr>
            <a:r>
              <a:rPr lang="en-US" sz="1000" dirty="0">
                <a:solidFill>
                  <a:srgbClr val="000000"/>
                </a:solidFill>
                <a:latin typeface="Times New Roman" panose="02020603050405020304" pitchFamily="18" charset="0"/>
                <a:cs typeface="Times New Roman" panose="02020603050405020304" pitchFamily="18" charset="0"/>
              </a:rPr>
              <a:t>[1] </a:t>
            </a:r>
            <a:r>
              <a:rPr lang="en-US" sz="1000" dirty="0">
                <a:ea typeface="Calibri"/>
                <a:cs typeface="Calibri"/>
                <a:sym typeface="Calibri"/>
              </a:rPr>
              <a:t>http://astro.ukho.gov.uk/eclipse/0311914/S1914Aug21.pdf</a:t>
            </a:r>
          </a:p>
        </p:txBody>
      </p:sp>
    </p:spTree>
    <p:extLst>
      <p:ext uri="{BB962C8B-B14F-4D97-AF65-F5344CB8AC3E}">
        <p14:creationId xmlns:p14="http://schemas.microsoft.com/office/powerpoint/2010/main" val="270268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Theory Paper</a:t>
            </a:r>
          </a:p>
        </p:txBody>
      </p:sp>
      <p:sp>
        <p:nvSpPr>
          <p:cNvPr id="3" name="Content Placeholder 2"/>
          <p:cNvSpPr>
            <a:spLocks noGrp="1"/>
          </p:cNvSpPr>
          <p:nvPr>
            <p:ph idx="1"/>
          </p:nvPr>
        </p:nvSpPr>
        <p:spPr/>
        <p:txBody>
          <a:bodyPr/>
          <a:lstStyle/>
          <a:p>
            <a:r>
              <a:rPr lang="en-US" sz="2400" dirty="0" err="1"/>
              <a:t>Hantaro</a:t>
            </a:r>
            <a:r>
              <a:rPr lang="en-US" sz="2400" dirty="0"/>
              <a:t> Nagaoka, “Effects of Solar Eclipse on Wireless Transmission,” </a:t>
            </a:r>
            <a:r>
              <a:rPr lang="en-US" sz="2400" dirty="0" err="1"/>
              <a:t>Mathematico</a:t>
            </a:r>
            <a:r>
              <a:rPr lang="en-US" sz="2400" dirty="0"/>
              <a:t>-Physical Soc., Tokyo, Proceedings 7, pp 428-430 December 1914</a:t>
            </a:r>
          </a:p>
          <a:p>
            <a:endParaRPr lang="en-US" sz="2400" dirty="0"/>
          </a:p>
          <a:p>
            <a:r>
              <a:rPr lang="en-US" sz="2400" dirty="0"/>
              <a:t>Note: The word Ionosphere did not exist until created by Robert Watson Watt in 1926 </a:t>
            </a:r>
          </a:p>
          <a:p>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11</a:t>
            </a:fld>
            <a:endParaRPr lang="en-US" altLang="en-US"/>
          </a:p>
        </p:txBody>
      </p:sp>
    </p:spTree>
    <p:extLst>
      <p:ext uri="{BB962C8B-B14F-4D97-AF65-F5344CB8AC3E}">
        <p14:creationId xmlns:p14="http://schemas.microsoft.com/office/powerpoint/2010/main" val="95084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Crowdsourcing Effort</a:t>
            </a:r>
          </a:p>
        </p:txBody>
      </p:sp>
      <p:sp>
        <p:nvSpPr>
          <p:cNvPr id="3" name="Content Placeholder 2"/>
          <p:cNvSpPr>
            <a:spLocks noGrp="1"/>
          </p:cNvSpPr>
          <p:nvPr>
            <p:ph idx="1"/>
          </p:nvPr>
        </p:nvSpPr>
        <p:spPr/>
        <p:txBody>
          <a:bodyPr/>
          <a:lstStyle/>
          <a:p>
            <a:r>
              <a:rPr lang="en-US" sz="2400" dirty="0"/>
              <a:t>January 25, 1925 Solar Eclipse</a:t>
            </a:r>
          </a:p>
          <a:p>
            <a:pPr lvl="1"/>
            <a:r>
              <a:rPr lang="en-US" sz="2000" dirty="0"/>
              <a:t>Teamed with Scientific American</a:t>
            </a:r>
          </a:p>
          <a:p>
            <a:pPr lvl="1"/>
            <a:r>
              <a:rPr lang="en-US" sz="2000" dirty="0"/>
              <a:t>Noticed 75 meter daytime signals arrived with intensity associated with nighttime signals - Many </a:t>
            </a:r>
            <a:r>
              <a:rPr lang="en-US" sz="2000" b="1" dirty="0">
                <a:solidFill>
                  <a:srgbClr val="FF0000"/>
                </a:solidFill>
              </a:rPr>
              <a:t>errors</a:t>
            </a:r>
            <a:r>
              <a:rPr lang="en-US" sz="2000" dirty="0"/>
              <a:t> in reporting</a:t>
            </a:r>
            <a:r>
              <a:rPr lang="en-US" sz="2000" baseline="30000" dirty="0"/>
              <a:t>1</a:t>
            </a:r>
          </a:p>
          <a:p>
            <a:pPr lvl="1"/>
            <a:r>
              <a:rPr lang="en-US" sz="2000" dirty="0"/>
              <a:t>Over 2,000 BCB reporters and co-operation from BCB transmitters</a:t>
            </a:r>
          </a:p>
          <a:p>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12</a:t>
            </a:fld>
            <a:endParaRPr lang="en-US" altLang="en-US"/>
          </a:p>
        </p:txBody>
      </p:sp>
      <p:pic>
        <p:nvPicPr>
          <p:cNvPr id="15" name="Picture 14"/>
          <p:cNvPicPr>
            <a:picLocks noChangeAspect="1"/>
          </p:cNvPicPr>
          <p:nvPr/>
        </p:nvPicPr>
        <p:blipFill>
          <a:blip r:embed="rId2"/>
          <a:stretch>
            <a:fillRect/>
          </a:stretch>
        </p:blipFill>
        <p:spPr>
          <a:xfrm>
            <a:off x="3282821" y="2793648"/>
            <a:ext cx="6218259" cy="3284422"/>
          </a:xfrm>
          <a:prstGeom prst="rect">
            <a:avLst/>
          </a:prstGeom>
        </p:spPr>
      </p:pic>
      <p:sp>
        <p:nvSpPr>
          <p:cNvPr id="18" name="Rectangle 17"/>
          <p:cNvSpPr/>
          <p:nvPr/>
        </p:nvSpPr>
        <p:spPr>
          <a:xfrm>
            <a:off x="9501080" y="5522606"/>
            <a:ext cx="2436886" cy="246221"/>
          </a:xfrm>
          <a:prstGeom prst="rect">
            <a:avLst/>
          </a:prstGeom>
        </p:spPr>
        <p:txBody>
          <a:bodyPr wrap="none">
            <a:spAutoFit/>
          </a:bodyPr>
          <a:lstStyle/>
          <a:p>
            <a:pPr>
              <a:defRPr/>
            </a:pPr>
            <a:r>
              <a:rPr lang="en-US" sz="1000" dirty="0">
                <a:solidFill>
                  <a:srgbClr val="000000"/>
                </a:solidFill>
                <a:latin typeface="Times New Roman" panose="02020603050405020304" pitchFamily="18" charset="0"/>
                <a:cs typeface="Times New Roman" panose="02020603050405020304" pitchFamily="18" charset="0"/>
              </a:rPr>
              <a:t>[1] </a:t>
            </a:r>
            <a:r>
              <a:rPr lang="en-US" sz="1000" dirty="0">
                <a:latin typeface="Times New Roman" panose="02020603050405020304" pitchFamily="18" charset="0"/>
                <a:ea typeface="Calibri"/>
                <a:cs typeface="Times New Roman" panose="02020603050405020304" pitchFamily="18" charset="0"/>
                <a:sym typeface="Calibri"/>
              </a:rPr>
              <a:t>Reports in Scientific American and QST</a:t>
            </a:r>
          </a:p>
        </p:txBody>
      </p:sp>
    </p:spTree>
    <p:extLst>
      <p:ext uri="{BB962C8B-B14F-4D97-AF65-F5344CB8AC3E}">
        <p14:creationId xmlns:p14="http://schemas.microsoft.com/office/powerpoint/2010/main" val="28034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Ionosphere Ionization Experiment</a:t>
            </a:r>
          </a:p>
        </p:txBody>
      </p:sp>
      <p:sp>
        <p:nvSpPr>
          <p:cNvPr id="3" name="Content Placeholder 2"/>
          <p:cNvSpPr>
            <a:spLocks noGrp="1"/>
          </p:cNvSpPr>
          <p:nvPr>
            <p:ph idx="1"/>
          </p:nvPr>
        </p:nvSpPr>
        <p:spPr/>
        <p:txBody>
          <a:bodyPr/>
          <a:lstStyle/>
          <a:p>
            <a:r>
              <a:rPr lang="en-US" sz="2000" dirty="0"/>
              <a:t>In the 1920s, it was understood that the sun caused the ionization of the ionosphere. Two possible mechanisms were hypothesized:</a:t>
            </a:r>
          </a:p>
          <a:p>
            <a:pPr marL="704850" lvl="2" indent="0">
              <a:buNone/>
            </a:pPr>
            <a:r>
              <a:rPr lang="en-US" sz="1800" dirty="0"/>
              <a:t>	1) electromagnetic waves emitted by the sun</a:t>
            </a:r>
          </a:p>
          <a:p>
            <a:pPr marL="704850" lvl="2" indent="0">
              <a:buNone/>
            </a:pPr>
            <a:r>
              <a:rPr lang="en-US" sz="1800" dirty="0"/>
              <a:t>	2) particles emitted by the sun </a:t>
            </a:r>
          </a:p>
          <a:p>
            <a:r>
              <a:rPr lang="en-US" sz="2200" dirty="0"/>
              <a:t>Sir Edward Appleton (Nobel Prize in Physics in 1947 for ionosphere studies) proposed an experiment where the moon during a solar eclipse would stop both the electromagnetic waves and the particles.</a:t>
            </a:r>
          </a:p>
          <a:p>
            <a:endParaRPr lang="en-US" dirty="0"/>
          </a:p>
          <a:p>
            <a:endParaRPr lang="en-US" dirty="0"/>
          </a:p>
          <a:p>
            <a:pPr>
              <a:buNone/>
            </a:pPr>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13</a:t>
            </a:fld>
            <a:endParaRPr lang="en-US" altLang="en-US"/>
          </a:p>
        </p:txBody>
      </p:sp>
      <p:sp>
        <p:nvSpPr>
          <p:cNvPr id="38" name="Rectangle 37"/>
          <p:cNvSpPr/>
          <p:nvPr/>
        </p:nvSpPr>
        <p:spPr>
          <a:xfrm>
            <a:off x="405881" y="4013793"/>
            <a:ext cx="5397760" cy="1446550"/>
          </a:xfrm>
          <a:prstGeom prst="rect">
            <a:avLst/>
          </a:prstGeom>
        </p:spPr>
        <p:txBody>
          <a:bodyPr wrap="square">
            <a:spAutoFit/>
          </a:bodyPr>
          <a:lstStyle/>
          <a:p>
            <a:pPr lvl="0">
              <a:buClr>
                <a:schemeClr val="dk1"/>
              </a:buClr>
              <a:buSzPct val="25000"/>
            </a:pPr>
            <a:r>
              <a:rPr lang="en-US" sz="1400" dirty="0">
                <a:ea typeface="Calibri"/>
                <a:cs typeface="Calibri"/>
                <a:sym typeface="Calibri"/>
              </a:rPr>
              <a:t>Electromagnetic waves travel at the speed of light (3,000,000 km/sec)</a:t>
            </a:r>
          </a:p>
          <a:p>
            <a:pPr lvl="0">
              <a:buClr>
                <a:schemeClr val="dk1"/>
              </a:buClr>
              <a:buSzPct val="25000"/>
            </a:pPr>
            <a:r>
              <a:rPr lang="en-US" sz="1400" dirty="0">
                <a:ea typeface="Calibri"/>
                <a:cs typeface="Calibri"/>
                <a:sym typeface="Calibri"/>
              </a:rPr>
              <a:t>Particles travel much slower (approx. 1,000 to 2,000 km/sec)</a:t>
            </a:r>
          </a:p>
          <a:p>
            <a:pPr lvl="0">
              <a:buClr>
                <a:schemeClr val="dk1"/>
              </a:buClr>
              <a:buSzPct val="25000"/>
            </a:pPr>
            <a:endParaRPr lang="en-US" sz="1400" dirty="0">
              <a:ea typeface="Calibri"/>
              <a:cs typeface="Calibri"/>
              <a:sym typeface="Calibri"/>
            </a:endParaRPr>
          </a:p>
          <a:p>
            <a:pPr lvl="0">
              <a:buClr>
                <a:schemeClr val="dk1"/>
              </a:buClr>
              <a:buSzPct val="25000"/>
            </a:pPr>
            <a:r>
              <a:rPr lang="en-US" sz="1600" dirty="0">
                <a:ea typeface="Calibri"/>
                <a:cs typeface="Calibri"/>
                <a:sym typeface="Calibri"/>
              </a:rPr>
              <a:t>If the ionosphere becomes re-ionized quickly after the eclipse, then due to electromagnetic waves. </a:t>
            </a:r>
          </a:p>
        </p:txBody>
      </p:sp>
      <p:pic>
        <p:nvPicPr>
          <p:cNvPr id="71" name="Picture 70"/>
          <p:cNvPicPr>
            <a:picLocks noChangeAspect="1"/>
          </p:cNvPicPr>
          <p:nvPr/>
        </p:nvPicPr>
        <p:blipFill>
          <a:blip r:embed="rId2"/>
          <a:stretch>
            <a:fillRect/>
          </a:stretch>
        </p:blipFill>
        <p:spPr>
          <a:xfrm>
            <a:off x="5570376" y="3582597"/>
            <a:ext cx="5747425" cy="1877746"/>
          </a:xfrm>
          <a:prstGeom prst="rect">
            <a:avLst/>
          </a:prstGeom>
        </p:spPr>
      </p:pic>
    </p:spTree>
    <p:extLst>
      <p:ext uri="{BB962C8B-B14F-4D97-AF65-F5344CB8AC3E}">
        <p14:creationId xmlns:p14="http://schemas.microsoft.com/office/powerpoint/2010/main" val="44273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tle 1"/>
          <p:cNvSpPr txBox="1">
            <a:spLocks noGrp="1"/>
          </p:cNvSpPr>
          <p:nvPr>
            <p:ph type="title"/>
          </p:nvPr>
        </p:nvSpPr>
        <p:spPr>
          <a:xfrm>
            <a:off x="224246" y="183064"/>
            <a:ext cx="10058401" cy="709997"/>
          </a:xfrm>
          <a:prstGeom prst="rect">
            <a:avLst/>
          </a:prstGeom>
        </p:spPr>
        <p:txBody>
          <a:bodyPr/>
          <a:lstStyle>
            <a:lvl1pPr defTabSz="896111">
              <a:defRPr sz="3528">
                <a:solidFill>
                  <a:srgbClr val="0096FF"/>
                </a:solidFill>
              </a:defRPr>
            </a:lvl1pPr>
          </a:lstStyle>
          <a:p>
            <a:r>
              <a:t>Annular Solar Eclipse: October 14, 2023</a:t>
            </a:r>
          </a:p>
        </p:txBody>
      </p:sp>
      <p:pic>
        <p:nvPicPr>
          <p:cNvPr id="255" name="movie.mp4" descr="movi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44723" y="920896"/>
            <a:ext cx="9991532" cy="5193515"/>
          </a:xfrm>
          <a:prstGeom prst="rect">
            <a:avLst/>
          </a:prstGeom>
          <a:ln w="12700">
            <a:miter lim="400000"/>
          </a:ln>
        </p:spPr>
      </p:pic>
      <p:sp>
        <p:nvSpPr>
          <p:cNvPr id="256" name="TextBox 6"/>
          <p:cNvSpPr txBox="1"/>
          <p:nvPr/>
        </p:nvSpPr>
        <p:spPr>
          <a:xfrm rot="16200000">
            <a:off x="9488462" y="3394017"/>
            <a:ext cx="3983524" cy="297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defTabSz="457200">
              <a:defRPr sz="1000">
                <a:solidFill>
                  <a:srgbClr val="535353"/>
                </a:solidFill>
              </a:defRPr>
            </a:lvl1pPr>
          </a:lstStyle>
          <a:p>
            <a:r>
              <a:rPr sz="1333"/>
              <a:t>Plot generated by Dr. Nathaniel A. Frissell, W2NAF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25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55"/>
                </p:tgtEl>
              </p:cMediaNode>
            </p:video>
            <p:seq concurrent="1" prevAc="none" nextAc="seek">
              <p:cTn id="12" restart="whenNotActive" fill="hold" evtFilter="cancelBubble" nodeType="interactiveSeq">
                <p:stCondLst>
                  <p:cond evt="onClick" delay="0">
                    <p:tgtEl>
                      <p:spTgt spid="25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55"/>
                                        </p:tgtEl>
                                      </p:cBhvr>
                                    </p:cmd>
                                  </p:childTnLst>
                                </p:cTn>
                              </p:par>
                            </p:childTnLst>
                          </p:cTn>
                        </p:par>
                      </p:childTnLst>
                    </p:cTn>
                  </p:par>
                </p:childTnLst>
              </p:cTn>
              <p:nextCondLst>
                <p:cond evt="onClick" delay="0">
                  <p:tgtEl>
                    <p:spTgt spid="25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a:spLocks noGrp="1"/>
          </p:cNvSpPr>
          <p:nvPr>
            <p:ph type="title"/>
          </p:nvPr>
        </p:nvSpPr>
        <p:spPr>
          <a:xfrm>
            <a:off x="252870" y="185255"/>
            <a:ext cx="10058401" cy="709997"/>
          </a:xfrm>
          <a:prstGeom prst="rect">
            <a:avLst/>
          </a:prstGeom>
        </p:spPr>
        <p:txBody>
          <a:bodyPr/>
          <a:lstStyle>
            <a:lvl1pPr defTabSz="896111">
              <a:defRPr sz="3528">
                <a:solidFill>
                  <a:srgbClr val="0096FF"/>
                </a:solidFill>
              </a:defRPr>
            </a:lvl1pPr>
          </a:lstStyle>
          <a:p>
            <a:r>
              <a:t>Total Solar Eclipse: April 8, 2024</a:t>
            </a:r>
          </a:p>
        </p:txBody>
      </p:sp>
      <p:pic>
        <p:nvPicPr>
          <p:cNvPr id="259" name="movie (1).mp4" descr="movie (1).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18388" y="874763"/>
            <a:ext cx="10075537" cy="5237181"/>
          </a:xfrm>
          <a:prstGeom prst="rect">
            <a:avLst/>
          </a:prstGeom>
          <a:ln w="12700">
            <a:miter lim="400000"/>
          </a:ln>
        </p:spPr>
      </p:pic>
      <p:sp>
        <p:nvSpPr>
          <p:cNvPr id="260" name="TextBox 6"/>
          <p:cNvSpPr txBox="1"/>
          <p:nvPr/>
        </p:nvSpPr>
        <p:spPr>
          <a:xfrm rot="16200000">
            <a:off x="9608384" y="3280273"/>
            <a:ext cx="3983524" cy="297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defTabSz="457200">
              <a:defRPr sz="1000">
                <a:solidFill>
                  <a:srgbClr val="535353"/>
                </a:solidFill>
              </a:defRPr>
            </a:lvl1pPr>
          </a:lstStyle>
          <a:p>
            <a:r>
              <a:rPr sz="1333"/>
              <a:t>Plot generated by Dr. Nathaniel A. Frissell, W2NAF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5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59"/>
                </p:tgtEl>
              </p:cMediaNode>
            </p:video>
            <p:seq concurrent="1" prevAc="none" nextAc="seek">
              <p:cTn id="12" restart="whenNotActive" fill="hold" evtFilter="cancelBubble" nodeType="interactiveSeq">
                <p:stCondLst>
                  <p:cond evt="onClick" delay="0">
                    <p:tgtEl>
                      <p:spTgt spid="25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59"/>
                                        </p:tgtEl>
                                      </p:cBhvr>
                                    </p:cmd>
                                  </p:childTnLst>
                                </p:cTn>
                              </p:par>
                            </p:childTnLst>
                          </p:cTn>
                        </p:par>
                      </p:childTnLst>
                    </p:cTn>
                  </p:par>
                </p:childTnLst>
              </p:cTn>
              <p:nextCondLst>
                <p:cond evt="onClick" delay="0">
                  <p:tgtEl>
                    <p:spTgt spid="25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 Placeholder 2"/>
          <p:cNvSpPr txBox="1">
            <a:spLocks noGrp="1"/>
          </p:cNvSpPr>
          <p:nvPr>
            <p:ph type="body" sz="half" idx="1"/>
          </p:nvPr>
        </p:nvSpPr>
        <p:spPr>
          <a:xfrm>
            <a:off x="1006824" y="3439679"/>
            <a:ext cx="10922787" cy="1680962"/>
          </a:xfrm>
          <a:prstGeom prst="rect">
            <a:avLst/>
          </a:prstGeom>
        </p:spPr>
        <p:txBody>
          <a:bodyPr/>
          <a:lstStyle/>
          <a:p>
            <a:pPr marL="200520" indent="-200520">
              <a:buClrTx/>
              <a:buSzPct val="100000"/>
              <a:buFontTx/>
              <a:buChar char="•"/>
              <a:defRPr sz="2000"/>
            </a:pPr>
            <a:r>
              <a:rPr dirty="0"/>
              <a:t>Ham Radio Competitions:  The Solar Eclipse QSO Party and Gladstone Signal Spotting Challenge</a:t>
            </a:r>
          </a:p>
          <a:p>
            <a:pPr marL="200520" indent="-200520">
              <a:buClrTx/>
              <a:buSzPct val="100000"/>
              <a:buFontTx/>
              <a:buChar char="•"/>
              <a:defRPr sz="2000"/>
            </a:pPr>
            <a:r>
              <a:rPr dirty="0"/>
              <a:t>Participate in a controlled experiment on the 160, 75 or 40 meter bands:  Time Delay of Arrival Event</a:t>
            </a:r>
          </a:p>
          <a:p>
            <a:pPr marL="200520" indent="-200520">
              <a:buClrTx/>
              <a:buSzPct val="100000"/>
              <a:buFontTx/>
              <a:buChar char="•"/>
              <a:defRPr sz="2000"/>
            </a:pPr>
            <a:r>
              <a:rPr dirty="0"/>
              <a:t> Build and install a Grape Personal Space Weather Station (PSWS)</a:t>
            </a:r>
            <a:endParaRPr lang="en-US" dirty="0"/>
          </a:p>
          <a:p>
            <a:pPr marL="200520" indent="-200520">
              <a:buClrTx/>
              <a:buSzPct val="100000"/>
              <a:buFontTx/>
              <a:buChar char="•"/>
              <a:defRPr sz="2000"/>
            </a:pPr>
            <a:endParaRPr lang="en-US" dirty="0"/>
          </a:p>
          <a:p>
            <a:pPr marL="0" indent="0">
              <a:buClrTx/>
              <a:buSzPct val="100000"/>
              <a:buNone/>
              <a:defRPr sz="2000"/>
            </a:pPr>
            <a:endParaRPr dirty="0"/>
          </a:p>
        </p:txBody>
      </p:sp>
      <p:sp>
        <p:nvSpPr>
          <p:cNvPr id="263" name="Line"/>
          <p:cNvSpPr/>
          <p:nvPr/>
        </p:nvSpPr>
        <p:spPr>
          <a:xfrm>
            <a:off x="259830" y="856757"/>
            <a:ext cx="11672341" cy="1"/>
          </a:xfrm>
          <a:prstGeom prst="line">
            <a:avLst/>
          </a:prstGeom>
          <a:ln w="25400">
            <a:solidFill>
              <a:srgbClr val="FFFFFF"/>
            </a:solidFill>
          </a:ln>
        </p:spPr>
        <p:txBody>
          <a:bodyPr lIns="60959" rIns="60959"/>
          <a:lstStyle/>
          <a:p>
            <a:endParaRPr sz="2400"/>
          </a:p>
        </p:txBody>
      </p:sp>
      <p:pic>
        <p:nvPicPr>
          <p:cNvPr id="264" name="Image Gallery" descr="Image Gallery"/>
          <p:cNvPicPr>
            <a:picLocks noChangeAspect="1"/>
          </p:cNvPicPr>
          <p:nvPr/>
        </p:nvPicPr>
        <p:blipFill>
          <a:blip r:embed="rId2"/>
          <a:srcRect t="6050" b="6050"/>
          <a:stretch>
            <a:fillRect/>
          </a:stretch>
        </p:blipFill>
        <p:spPr>
          <a:xfrm>
            <a:off x="1163787" y="232811"/>
            <a:ext cx="10054687" cy="2691981"/>
          </a:xfrm>
          <a:prstGeom prst="rect">
            <a:avLst/>
          </a:prstGeom>
          <a:ln w="12700">
            <a:miter lim="400000"/>
          </a:ln>
        </p:spPr>
      </p:pic>
      <p:sp>
        <p:nvSpPr>
          <p:cNvPr id="2" name="TextBox 1">
            <a:extLst>
              <a:ext uri="{FF2B5EF4-FFF2-40B4-BE49-F238E27FC236}">
                <a16:creationId xmlns:a16="http://schemas.microsoft.com/office/drawing/2014/main" id="{105BC4BE-0905-6186-E715-7682A95E8F64}"/>
              </a:ext>
            </a:extLst>
          </p:cNvPr>
          <p:cNvSpPr txBox="1"/>
          <p:nvPr/>
        </p:nvSpPr>
        <p:spPr>
          <a:xfrm>
            <a:off x="3508310" y="5253135"/>
            <a:ext cx="5243804" cy="369332"/>
          </a:xfrm>
          <a:prstGeom prst="rect">
            <a:avLst/>
          </a:prstGeom>
          <a:noFill/>
        </p:spPr>
        <p:txBody>
          <a:bodyPr wrap="square" rtlCol="0">
            <a:spAutoFit/>
          </a:bodyPr>
          <a:lstStyle/>
          <a:p>
            <a:r>
              <a:rPr lang="en-US" dirty="0"/>
              <a:t>www.hamsci.org/eclipse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a:spLocks noGrp="1"/>
          </p:cNvSpPr>
          <p:nvPr>
            <p:ph type="title"/>
          </p:nvPr>
        </p:nvSpPr>
        <p:spPr>
          <a:xfrm>
            <a:off x="238558" y="165422"/>
            <a:ext cx="10058401" cy="709997"/>
          </a:xfrm>
          <a:prstGeom prst="rect">
            <a:avLst/>
          </a:prstGeom>
        </p:spPr>
        <p:txBody>
          <a:bodyPr/>
          <a:lstStyle>
            <a:lvl1pPr defTabSz="896111">
              <a:defRPr sz="3528">
                <a:solidFill>
                  <a:srgbClr val="0096FF"/>
                </a:solidFill>
              </a:defRPr>
            </a:lvl1pPr>
          </a:lstStyle>
          <a:p>
            <a:r>
              <a:t>QSO Party:  The More the Merrier</a:t>
            </a:r>
          </a:p>
        </p:txBody>
      </p:sp>
      <p:sp>
        <p:nvSpPr>
          <p:cNvPr id="267" name="Text Placeholder 2"/>
          <p:cNvSpPr txBox="1">
            <a:spLocks noGrp="1"/>
          </p:cNvSpPr>
          <p:nvPr>
            <p:ph type="body" idx="1"/>
          </p:nvPr>
        </p:nvSpPr>
        <p:spPr>
          <a:xfrm>
            <a:off x="491786" y="1071041"/>
            <a:ext cx="11208429" cy="5045007"/>
          </a:xfrm>
          <a:prstGeom prst="rect">
            <a:avLst/>
          </a:prstGeom>
        </p:spPr>
        <p:txBody>
          <a:bodyPr/>
          <a:lstStyle/>
          <a:p>
            <a:pPr marL="200520" indent="-200520">
              <a:buClrTx/>
              <a:buSzPct val="100000"/>
              <a:buFontTx/>
              <a:buChar char="•"/>
              <a:defRPr sz="2000"/>
            </a:pPr>
            <a:r>
              <a:t>Hundreds of hams operating simultaneously - resulting in thousands of QSOs and spots per hour</a:t>
            </a:r>
          </a:p>
          <a:p>
            <a:pPr marL="200520" indent="-200520">
              <a:buClrTx/>
              <a:buSzPct val="100000"/>
              <a:buFontTx/>
              <a:buChar char="•"/>
              <a:defRPr sz="2000"/>
            </a:pPr>
            <a:r>
              <a:t>Ham radio’s version of a cocktail party - in a really, really big room (potentially the entire Earth)</a:t>
            </a:r>
          </a:p>
          <a:p>
            <a:pPr marL="200520" indent="-200520">
              <a:buClrTx/>
              <a:buSzPct val="100000"/>
              <a:buFontTx/>
              <a:buChar char="•"/>
              <a:defRPr sz="2000"/>
            </a:pPr>
            <a:r>
              <a:t>HamSCI organized the 2017 Solar Eclipse QSO Party (SEQP) around the total eclipse which transited the North American continent</a:t>
            </a:r>
          </a:p>
          <a:p>
            <a:pPr marL="200520" indent="-200520">
              <a:buClrTx/>
              <a:buSzPct val="100000"/>
              <a:buFontTx/>
              <a:buChar char="•"/>
              <a:defRPr sz="2000"/>
            </a:pPr>
            <a:r>
              <a:t>The 2017 SEQP was unique among ham events in that it had a scientific purpose:  Data generation and collection for the purpose of ionospheric science</a:t>
            </a:r>
          </a:p>
          <a:p>
            <a:pPr marL="200520" indent="-200520">
              <a:buClrTx/>
              <a:buSzPct val="100000"/>
              <a:buFontTx/>
              <a:buChar char="•"/>
              <a:defRPr sz="2000"/>
            </a:pPr>
            <a:r>
              <a:t>Log and spot data contributed directly to scientific research on the ionosphere. (Research results can be found at </a:t>
            </a:r>
            <a:r>
              <a:rPr u="sng">
                <a:solidFill>
                  <a:srgbClr val="2998E3"/>
                </a:solidFill>
                <a:uFill>
                  <a:solidFill>
                    <a:srgbClr val="2998E3"/>
                  </a:solidFill>
                </a:uFill>
                <a:hlinkClick r:id="rId2"/>
              </a:rPr>
              <a:t>hamsci.org</a:t>
            </a:r>
            <a:r>
              <a:t>, search on ‘2017 eclipse’.)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1"/>
          <p:cNvSpPr txBox="1">
            <a:spLocks noGrp="1"/>
          </p:cNvSpPr>
          <p:nvPr>
            <p:ph type="title"/>
          </p:nvPr>
        </p:nvSpPr>
        <p:spPr>
          <a:xfrm>
            <a:off x="181310" y="185255"/>
            <a:ext cx="10058401" cy="709997"/>
          </a:xfrm>
          <a:prstGeom prst="rect">
            <a:avLst/>
          </a:prstGeom>
        </p:spPr>
        <p:txBody>
          <a:bodyPr/>
          <a:lstStyle>
            <a:lvl1pPr defTabSz="896111">
              <a:defRPr sz="3528">
                <a:solidFill>
                  <a:srgbClr val="0096FF"/>
                </a:solidFill>
              </a:defRPr>
            </a:lvl1pPr>
          </a:lstStyle>
          <a:p>
            <a:r>
              <a:rPr dirty="0"/>
              <a:t>2017 Solar Eclipse QSO Party Results</a:t>
            </a:r>
          </a:p>
        </p:txBody>
      </p:sp>
      <p:grpSp>
        <p:nvGrpSpPr>
          <p:cNvPr id="272" name="Group"/>
          <p:cNvGrpSpPr/>
          <p:nvPr/>
        </p:nvGrpSpPr>
        <p:grpSpPr>
          <a:xfrm>
            <a:off x="625485" y="1109289"/>
            <a:ext cx="5054441" cy="4047331"/>
            <a:chOff x="0" y="0"/>
            <a:chExt cx="3790830" cy="3035496"/>
          </a:xfrm>
        </p:grpSpPr>
        <p:graphicFrame>
          <p:nvGraphicFramePr>
            <p:cNvPr id="270" name="Participant’s Log Data"/>
            <p:cNvGraphicFramePr/>
            <p:nvPr/>
          </p:nvGraphicFramePr>
          <p:xfrm>
            <a:off x="0" y="0"/>
            <a:ext cx="2718525" cy="1497329"/>
          </p:xfrm>
          <a:graphic>
            <a:graphicData uri="http://schemas.openxmlformats.org/drawingml/2006/table">
              <a:tbl>
                <a:tblPr/>
                <a:tblGrid>
                  <a:gridCol w="2750240">
                    <a:extLst>
                      <a:ext uri="{9D8B030D-6E8A-4147-A177-3AD203B41FA5}">
                        <a16:colId xmlns:a16="http://schemas.microsoft.com/office/drawing/2014/main" val="20000"/>
                      </a:ext>
                    </a:extLst>
                  </a:gridCol>
                  <a:gridCol w="874461">
                    <a:extLst>
                      <a:ext uri="{9D8B030D-6E8A-4147-A177-3AD203B41FA5}">
                        <a16:colId xmlns:a16="http://schemas.microsoft.com/office/drawing/2014/main" val="20001"/>
                      </a:ext>
                    </a:extLst>
                  </a:gridCol>
                </a:tblGrid>
                <a:tr h="0">
                  <a:tc gridSpan="2">
                    <a:txBody>
                      <a:bodyPr/>
                      <a:lstStyle/>
                      <a:p>
                        <a:pPr algn="ctr" defTabSz="457200">
                          <a:spcBef>
                            <a:spcPts val="600"/>
                          </a:spcBef>
                          <a:defRPr sz="1800"/>
                        </a:pPr>
                        <a:r>
                          <a:rPr sz="1600" b="1">
                            <a:latin typeface="Helvetica Neue"/>
                            <a:ea typeface="Helvetica Neue"/>
                            <a:cs typeface="Helvetica Neue"/>
                            <a:sym typeface="Helvetica Neue"/>
                          </a:rPr>
                          <a:t>Participant’s Log Data</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en-US"/>
                      </a:p>
                    </a:txBody>
                    <a:tcPr/>
                  </a:tc>
                  <a:extLst>
                    <a:ext uri="{0D108BD9-81ED-4DB2-BD59-A6C34878D82A}">
                      <a16:rowId xmlns:a16="http://schemas.microsoft.com/office/drawing/2014/main" val="10000"/>
                    </a:ext>
                  </a:extLst>
                </a:tr>
                <a:tr h="310826">
                  <a:tc>
                    <a:txBody>
                      <a:bodyPr/>
                      <a:lstStyle/>
                      <a:p>
                        <a:pPr defTabSz="457200">
                          <a:defRPr sz="1800"/>
                        </a:pPr>
                        <a:r>
                          <a:rPr sz="1500">
                            <a:latin typeface="Helvetica Neue"/>
                            <a:ea typeface="Helvetica Neue"/>
                            <a:cs typeface="Helvetica Neue"/>
                            <a:sym typeface="Helvetica Neue"/>
                          </a:rPr>
                          <a:t>Submitted Logs</a:t>
                        </a:r>
                      </a:p>
                    </a:txBody>
                    <a:tcPr marL="50800" marR="50800" marT="50800" marB="50800" horzOverflow="overflow">
                      <a:lnL w="4445">
                        <a:solidFill>
                          <a:srgbClr val="000000"/>
                        </a:solidFill>
                        <a:miter lim="400000"/>
                      </a:lnL>
                      <a:lnR w="12700">
                        <a:miter lim="400000"/>
                      </a:lnR>
                      <a:lnT w="4445">
                        <a:solidFill>
                          <a:srgbClr val="000000"/>
                        </a:solidFill>
                        <a:miter lim="400000"/>
                      </a:lnT>
                      <a:lnB w="12700">
                        <a:miter lim="400000"/>
                      </a:lnB>
                      <a:noFill/>
                    </a:tcPr>
                  </a:tc>
                  <a:tc>
                    <a:txBody>
                      <a:bodyPr/>
                      <a:lstStyle/>
                      <a:p>
                        <a:pPr algn="r" defTabSz="457200">
                          <a:defRPr sz="1800"/>
                        </a:pPr>
                        <a:r>
                          <a:rPr sz="1500">
                            <a:latin typeface="Helvetica Neue"/>
                            <a:ea typeface="Helvetica Neue"/>
                            <a:cs typeface="Helvetica Neue"/>
                            <a:sym typeface="Helvetica Neue"/>
                          </a:rPr>
                          <a:t>566</a:t>
                        </a:r>
                      </a:p>
                    </a:txBody>
                    <a:tcPr marL="50800" marR="50800" marT="50800" marB="50800" horzOverflow="overflow">
                      <a:lnL w="12700">
                        <a:miter lim="400000"/>
                      </a:lnL>
                      <a:lnR w="4445">
                        <a:solidFill>
                          <a:srgbClr val="000000"/>
                        </a:solidFill>
                        <a:miter lim="400000"/>
                      </a:lnR>
                      <a:lnT w="4445">
                        <a:solidFill>
                          <a:srgbClr val="000000"/>
                        </a:solidFill>
                        <a:miter lim="400000"/>
                      </a:lnT>
                      <a:lnB w="12700">
                        <a:miter lim="400000"/>
                      </a:lnB>
                      <a:noFill/>
                    </a:tcPr>
                  </a:tc>
                  <a:extLst>
                    <a:ext uri="{0D108BD9-81ED-4DB2-BD59-A6C34878D82A}">
                      <a16:rowId xmlns:a16="http://schemas.microsoft.com/office/drawing/2014/main" val="10001"/>
                    </a:ext>
                  </a:extLst>
                </a:tr>
                <a:tr h="308120">
                  <a:tc>
                    <a:txBody>
                      <a:bodyPr/>
                      <a:lstStyle/>
                      <a:p>
                        <a:pPr defTabSz="457200">
                          <a:defRPr sz="1800"/>
                        </a:pPr>
                        <a:r>
                          <a:rPr sz="1500">
                            <a:latin typeface="Helvetica Neue"/>
                            <a:ea typeface="Helvetica Neue"/>
                            <a:cs typeface="Helvetica Neue"/>
                            <a:sym typeface="Helvetica Neue"/>
                          </a:rPr>
                          <a:t>Log QSOs</a:t>
                        </a:r>
                      </a:p>
                    </a:txBody>
                    <a:tcPr marL="50800" marR="50800" marT="50800" marB="50800" horzOverflow="overflow">
                      <a:lnL w="4445">
                        <a:solidFill>
                          <a:srgbClr val="000000"/>
                        </a:solidFill>
                        <a:miter lim="400000"/>
                      </a:lnL>
                      <a:lnR w="12700">
                        <a:miter lim="400000"/>
                      </a:lnR>
                      <a:lnT w="12700">
                        <a:miter lim="400000"/>
                      </a:lnT>
                      <a:lnB w="12700">
                        <a:miter lim="400000"/>
                      </a:lnB>
                      <a:noFill/>
                    </a:tcPr>
                  </a:tc>
                  <a:tc>
                    <a:txBody>
                      <a:bodyPr/>
                      <a:lstStyle/>
                      <a:p>
                        <a:pPr algn="r" defTabSz="457200">
                          <a:defRPr sz="1800"/>
                        </a:pPr>
                        <a:r>
                          <a:rPr sz="1500">
                            <a:latin typeface="Helvetica Neue"/>
                            <a:ea typeface="Helvetica Neue"/>
                            <a:cs typeface="Helvetica Neue"/>
                            <a:sym typeface="Helvetica Neue"/>
                          </a:rPr>
                          <a:t>29,809</a:t>
                        </a:r>
                      </a:p>
                    </a:txBody>
                    <a:tcPr marL="50800" marR="50800" marT="50800" marB="50800" horzOverflow="overflow">
                      <a:lnL w="12700">
                        <a:miter lim="400000"/>
                      </a:lnL>
                      <a:lnR w="4445">
                        <a:solidFill>
                          <a:srgbClr val="000000"/>
                        </a:solidFill>
                        <a:miter lim="400000"/>
                      </a:lnR>
                      <a:lnT w="12700">
                        <a:miter lim="400000"/>
                      </a:lnT>
                      <a:lnB w="12700">
                        <a:miter lim="400000"/>
                      </a:lnB>
                      <a:noFill/>
                    </a:tcPr>
                  </a:tc>
                  <a:extLst>
                    <a:ext uri="{0D108BD9-81ED-4DB2-BD59-A6C34878D82A}">
                      <a16:rowId xmlns:a16="http://schemas.microsoft.com/office/drawing/2014/main" val="10002"/>
                    </a:ext>
                  </a:extLst>
                </a:tr>
                <a:tr h="308120">
                  <a:tc>
                    <a:txBody>
                      <a:bodyPr/>
                      <a:lstStyle/>
                      <a:p>
                        <a:pPr defTabSz="457200">
                          <a:defRPr sz="1800"/>
                        </a:pPr>
                        <a:r>
                          <a:rPr sz="1500">
                            <a:latin typeface="Helvetica Neue"/>
                            <a:ea typeface="Helvetica Neue"/>
                            <a:cs typeface="Helvetica Neue"/>
                            <a:sym typeface="Helvetica Neue"/>
                          </a:rPr>
                          <a:t>Log Unique Calls</a:t>
                        </a:r>
                      </a:p>
                    </a:txBody>
                    <a:tcPr marL="50800" marR="50800" marT="50800" marB="50800" horzOverflow="overflow">
                      <a:lnL w="4445">
                        <a:solidFill>
                          <a:srgbClr val="000000"/>
                        </a:solidFill>
                        <a:miter lim="400000"/>
                      </a:lnL>
                      <a:lnR w="12700">
                        <a:miter lim="400000"/>
                      </a:lnR>
                      <a:lnT w="12700">
                        <a:miter lim="400000"/>
                      </a:lnT>
                      <a:lnB w="12700">
                        <a:miter lim="400000"/>
                      </a:lnB>
                      <a:noFill/>
                    </a:tcPr>
                  </a:tc>
                  <a:tc>
                    <a:txBody>
                      <a:bodyPr/>
                      <a:lstStyle/>
                      <a:p>
                        <a:pPr algn="r" defTabSz="457200">
                          <a:defRPr sz="1800"/>
                        </a:pPr>
                        <a:r>
                          <a:rPr sz="1500">
                            <a:latin typeface="Helvetica Neue"/>
                            <a:ea typeface="Helvetica Neue"/>
                            <a:cs typeface="Helvetica Neue"/>
                            <a:sym typeface="Helvetica Neue"/>
                          </a:rPr>
                          <a:t>4,929</a:t>
                        </a:r>
                      </a:p>
                    </a:txBody>
                    <a:tcPr marL="50800" marR="50800" marT="50800" marB="50800" horzOverflow="overflow">
                      <a:lnL w="12700">
                        <a:miter lim="400000"/>
                      </a:lnL>
                      <a:lnR w="4445">
                        <a:solidFill>
                          <a:srgbClr val="000000"/>
                        </a:solidFill>
                        <a:miter lim="400000"/>
                      </a:lnR>
                      <a:lnT w="12700">
                        <a:miter lim="400000"/>
                      </a:lnT>
                      <a:lnB w="12700">
                        <a:miter lim="400000"/>
                      </a:lnB>
                      <a:noFill/>
                    </a:tcPr>
                  </a:tc>
                  <a:extLst>
                    <a:ext uri="{0D108BD9-81ED-4DB2-BD59-A6C34878D82A}">
                      <a16:rowId xmlns:a16="http://schemas.microsoft.com/office/drawing/2014/main" val="10003"/>
                    </a:ext>
                  </a:extLst>
                </a:tr>
                <a:tr h="308120">
                  <a:tc>
                    <a:txBody>
                      <a:bodyPr/>
                      <a:lstStyle/>
                      <a:p>
                        <a:pPr defTabSz="457200">
                          <a:defRPr sz="1800"/>
                        </a:pPr>
                        <a:r>
                          <a:rPr sz="1500">
                            <a:latin typeface="Helvetica Neue"/>
                            <a:ea typeface="Helvetica Neue"/>
                            <a:cs typeface="Helvetica Neue"/>
                            <a:sym typeface="Helvetica Neue"/>
                          </a:rPr>
                          <a:t>Log 4-Character Grid Squares</a:t>
                        </a:r>
                      </a:p>
                    </a:txBody>
                    <a:tcPr marL="50800" marR="50800" marT="50800" marB="50800" horzOverflow="overflow">
                      <a:lnL w="4445">
                        <a:solidFill>
                          <a:srgbClr val="000000"/>
                        </a:solidFill>
                        <a:miter lim="400000"/>
                      </a:lnL>
                      <a:lnR w="12700">
                        <a:miter lim="400000"/>
                      </a:lnR>
                      <a:lnT w="12700">
                        <a:miter lim="400000"/>
                      </a:lnT>
                      <a:lnB w="12700">
                        <a:miter lim="400000"/>
                      </a:lnB>
                      <a:noFill/>
                    </a:tcPr>
                  </a:tc>
                  <a:tc>
                    <a:txBody>
                      <a:bodyPr/>
                      <a:lstStyle/>
                      <a:p>
                        <a:pPr algn="r" defTabSz="457200">
                          <a:defRPr sz="1800"/>
                        </a:pPr>
                        <a:r>
                          <a:rPr sz="1500">
                            <a:latin typeface="Helvetica Neue"/>
                            <a:ea typeface="Helvetica Neue"/>
                            <a:cs typeface="Helvetica Neue"/>
                            <a:sym typeface="Helvetica Neue"/>
                          </a:rPr>
                          <a:t>649</a:t>
                        </a:r>
                      </a:p>
                    </a:txBody>
                    <a:tcPr marL="50800" marR="50800" marT="50800" marB="50800" horzOverflow="overflow">
                      <a:lnL w="12700">
                        <a:miter lim="400000"/>
                      </a:lnL>
                      <a:lnR w="4445">
                        <a:solidFill>
                          <a:srgbClr val="000000"/>
                        </a:solidFill>
                        <a:miter lim="400000"/>
                      </a:lnR>
                      <a:lnT w="12700">
                        <a:miter lim="400000"/>
                      </a:lnT>
                      <a:lnB w="12700">
                        <a:miter lim="400000"/>
                      </a:lnB>
                      <a:noFill/>
                    </a:tcPr>
                  </a:tc>
                  <a:extLst>
                    <a:ext uri="{0D108BD9-81ED-4DB2-BD59-A6C34878D82A}">
                      <a16:rowId xmlns:a16="http://schemas.microsoft.com/office/drawing/2014/main" val="10004"/>
                    </a:ext>
                  </a:extLst>
                </a:tr>
                <a:tr h="310826">
                  <a:tc>
                    <a:txBody>
                      <a:bodyPr/>
                      <a:lstStyle/>
                      <a:p>
                        <a:pPr defTabSz="457200">
                          <a:defRPr sz="1800"/>
                        </a:pPr>
                        <a:r>
                          <a:rPr sz="1500">
                            <a:latin typeface="Helvetica Neue"/>
                            <a:ea typeface="Helvetica Neue"/>
                            <a:cs typeface="Helvetica Neue"/>
                            <a:sym typeface="Helvetica Neue"/>
                          </a:rPr>
                          <a:t>Log DX Entities</a:t>
                        </a:r>
                      </a:p>
                    </a:txBody>
                    <a:tcPr marL="50800" marR="50800" marT="50800" marB="50800" horzOverflow="overflow">
                      <a:lnL w="4445">
                        <a:solidFill>
                          <a:srgbClr val="000000"/>
                        </a:solidFill>
                        <a:miter lim="400000"/>
                      </a:lnL>
                      <a:lnR w="12700">
                        <a:miter lim="400000"/>
                      </a:lnR>
                      <a:lnT w="12700">
                        <a:miter lim="400000"/>
                      </a:lnT>
                      <a:lnB w="4445">
                        <a:solidFill>
                          <a:srgbClr val="000000"/>
                        </a:solidFill>
                        <a:miter lim="400000"/>
                      </a:lnB>
                      <a:noFill/>
                    </a:tcPr>
                  </a:tc>
                  <a:tc>
                    <a:txBody>
                      <a:bodyPr/>
                      <a:lstStyle/>
                      <a:p>
                        <a:pPr algn="r" defTabSz="457200">
                          <a:defRPr sz="1800"/>
                        </a:pPr>
                        <a:r>
                          <a:rPr sz="1500" dirty="0">
                            <a:latin typeface="Helvetica Neue"/>
                            <a:ea typeface="Helvetica Neue"/>
                            <a:cs typeface="Helvetica Neue"/>
                            <a:sym typeface="Helvetica Neue"/>
                          </a:rPr>
                          <a:t>80</a:t>
                        </a:r>
                      </a:p>
                    </a:txBody>
                    <a:tcPr marL="50800" marR="50800" marT="50800" marB="50800" horzOverflow="overflow">
                      <a:lnL w="12700">
                        <a:miter lim="400000"/>
                      </a:lnL>
                      <a:lnR w="4445">
                        <a:solidFill>
                          <a:srgbClr val="000000"/>
                        </a:solidFill>
                        <a:miter lim="400000"/>
                      </a:lnR>
                      <a:lnT w="12700">
                        <a:miter lim="400000"/>
                      </a:lnT>
                      <a:lnB w="4445">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271" name="Each participant is encouraged to maintain a computer log of all QSOs - and to submit their log to HamSCI after the event"/>
            <p:cNvSpPr/>
            <p:nvPr/>
          </p:nvSpPr>
          <p:spPr>
            <a:xfrm>
              <a:off x="23610" y="2250668"/>
              <a:ext cx="3767220" cy="7848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a:defRPr sz="1500">
                  <a:latin typeface="Calibri"/>
                  <a:ea typeface="Calibri"/>
                  <a:cs typeface="Calibri"/>
                  <a:sym typeface="Calibri"/>
                </a:defRPr>
              </a:lvl1pPr>
            </a:lstStyle>
            <a:p>
              <a:r>
                <a:rPr sz="2000"/>
                <a:t>Each participant is encouraged to maintain a computer log of all QSOs - and to submit their log to HamSCI after the event</a:t>
              </a:r>
            </a:p>
          </p:txBody>
        </p:sp>
      </p:grpSp>
      <p:grpSp>
        <p:nvGrpSpPr>
          <p:cNvPr id="275" name="Group"/>
          <p:cNvGrpSpPr/>
          <p:nvPr/>
        </p:nvGrpSpPr>
        <p:grpSpPr>
          <a:xfrm>
            <a:off x="6896673" y="1160162"/>
            <a:ext cx="4416664" cy="3619041"/>
            <a:chOff x="17812" y="25400"/>
            <a:chExt cx="3312496" cy="2714280"/>
          </a:xfrm>
        </p:grpSpPr>
        <p:graphicFrame>
          <p:nvGraphicFramePr>
            <p:cNvPr id="273" name="Spotting Network Data"/>
            <p:cNvGraphicFramePr/>
            <p:nvPr/>
          </p:nvGraphicFramePr>
          <p:xfrm>
            <a:off x="25400" y="25400"/>
            <a:ext cx="2472989" cy="1269601"/>
          </p:xfrm>
          <a:graphic>
            <a:graphicData uri="http://schemas.openxmlformats.org/drawingml/2006/table">
              <a:tbl>
                <a:tblPr/>
                <a:tblGrid>
                  <a:gridCol w="2220773">
                    <a:extLst>
                      <a:ext uri="{9D8B030D-6E8A-4147-A177-3AD203B41FA5}">
                        <a16:colId xmlns:a16="http://schemas.microsoft.com/office/drawing/2014/main" val="20000"/>
                      </a:ext>
                    </a:extLst>
                  </a:gridCol>
                  <a:gridCol w="1076547">
                    <a:extLst>
                      <a:ext uri="{9D8B030D-6E8A-4147-A177-3AD203B41FA5}">
                        <a16:colId xmlns:a16="http://schemas.microsoft.com/office/drawing/2014/main" val="20001"/>
                      </a:ext>
                    </a:extLst>
                  </a:gridCol>
                </a:tblGrid>
                <a:tr h="413205">
                  <a:tc gridSpan="2">
                    <a:txBody>
                      <a:bodyPr/>
                      <a:lstStyle/>
                      <a:p>
                        <a:pPr algn="ctr" defTabSz="457200">
                          <a:spcBef>
                            <a:spcPts val="600"/>
                          </a:spcBef>
                          <a:defRPr sz="1800"/>
                        </a:pPr>
                        <a:r>
                          <a:rPr sz="1600" b="1">
                            <a:latin typeface="Helvetica Neue"/>
                            <a:ea typeface="Helvetica Neue"/>
                            <a:cs typeface="Helvetica Neue"/>
                            <a:sym typeface="Helvetica Neue"/>
                          </a:rPr>
                          <a:t>Spotting Network Data</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en-US"/>
                      </a:p>
                    </a:txBody>
                    <a:tcPr/>
                  </a:tc>
                  <a:extLst>
                    <a:ext uri="{0D108BD9-81ED-4DB2-BD59-A6C34878D82A}">
                      <a16:rowId xmlns:a16="http://schemas.microsoft.com/office/drawing/2014/main" val="10000"/>
                    </a:ext>
                  </a:extLst>
                </a:tr>
                <a:tr h="403454">
                  <a:tc>
                    <a:txBody>
                      <a:bodyPr/>
                      <a:lstStyle/>
                      <a:p>
                        <a:pPr defTabSz="457200">
                          <a:defRPr sz="1800"/>
                        </a:pPr>
                        <a:r>
                          <a:rPr sz="1600">
                            <a:latin typeface="Helvetica Neue"/>
                            <a:ea typeface="Helvetica Neue"/>
                            <a:cs typeface="Helvetica Neue"/>
                            <a:sym typeface="Helvetica Neue"/>
                          </a:rPr>
                          <a:t>RBN Spots</a:t>
                        </a:r>
                      </a:p>
                    </a:txBody>
                    <a:tcPr marL="50800" marR="50800" marT="50800" marB="50800" horzOverflow="overflow">
                      <a:lnL w="4445">
                        <a:solidFill>
                          <a:srgbClr val="000000"/>
                        </a:solidFill>
                        <a:miter lim="400000"/>
                      </a:lnL>
                      <a:lnR w="12700">
                        <a:miter lim="400000"/>
                      </a:lnR>
                      <a:lnT w="4445">
                        <a:solidFill>
                          <a:srgbClr val="000000"/>
                        </a:solidFill>
                        <a:miter lim="400000"/>
                      </a:lnT>
                      <a:lnB w="12700">
                        <a:miter lim="400000"/>
                      </a:lnB>
                      <a:noFill/>
                    </a:tcPr>
                  </a:tc>
                  <a:tc>
                    <a:txBody>
                      <a:bodyPr/>
                      <a:lstStyle/>
                      <a:p>
                        <a:pPr algn="r" defTabSz="457200">
                          <a:defRPr sz="1800"/>
                        </a:pPr>
                        <a:r>
                          <a:rPr sz="1600">
                            <a:latin typeface="Helvetica Neue"/>
                            <a:ea typeface="Helvetica Neue"/>
                            <a:cs typeface="Helvetica Neue"/>
                            <a:sym typeface="Helvetica Neue"/>
                          </a:rPr>
                          <a:t>618,623</a:t>
                        </a:r>
                      </a:p>
                    </a:txBody>
                    <a:tcPr marL="50800" marR="50800" marT="50800" marB="50800" horzOverflow="overflow">
                      <a:lnL w="12700">
                        <a:miter lim="400000"/>
                      </a:lnL>
                      <a:lnR w="4445">
                        <a:solidFill>
                          <a:srgbClr val="000000"/>
                        </a:solidFill>
                        <a:miter lim="400000"/>
                      </a:lnR>
                      <a:lnT w="4445">
                        <a:solidFill>
                          <a:srgbClr val="000000"/>
                        </a:solidFill>
                        <a:miter lim="400000"/>
                      </a:lnT>
                      <a:lnB w="12700">
                        <a:miter lim="400000"/>
                      </a:lnB>
                      <a:noFill/>
                    </a:tcPr>
                  </a:tc>
                  <a:extLst>
                    <a:ext uri="{0D108BD9-81ED-4DB2-BD59-A6C34878D82A}">
                      <a16:rowId xmlns:a16="http://schemas.microsoft.com/office/drawing/2014/main" val="10001"/>
                    </a:ext>
                  </a:extLst>
                </a:tr>
                <a:tr h="400710">
                  <a:tc>
                    <a:txBody>
                      <a:bodyPr/>
                      <a:lstStyle/>
                      <a:p>
                        <a:pPr defTabSz="457200">
                          <a:defRPr sz="1800"/>
                        </a:pPr>
                        <a:r>
                          <a:rPr sz="1600">
                            <a:latin typeface="Helvetica Neue"/>
                            <a:ea typeface="Helvetica Neue"/>
                            <a:cs typeface="Helvetica Neue"/>
                            <a:sym typeface="Helvetica Neue"/>
                          </a:rPr>
                          <a:t>WSPRNet Spots</a:t>
                        </a:r>
                      </a:p>
                    </a:txBody>
                    <a:tcPr marL="50800" marR="50800" marT="50800" marB="50800" horzOverflow="overflow">
                      <a:lnL w="4445">
                        <a:solidFill>
                          <a:srgbClr val="000000"/>
                        </a:solidFill>
                        <a:miter lim="400000"/>
                      </a:lnL>
                      <a:lnR w="12700">
                        <a:miter lim="400000"/>
                      </a:lnR>
                      <a:lnT w="12700">
                        <a:miter lim="400000"/>
                      </a:lnT>
                      <a:lnB w="12700">
                        <a:miter lim="400000"/>
                      </a:lnB>
                      <a:noFill/>
                    </a:tcPr>
                  </a:tc>
                  <a:tc>
                    <a:txBody>
                      <a:bodyPr/>
                      <a:lstStyle/>
                      <a:p>
                        <a:pPr algn="r" defTabSz="457200">
                          <a:defRPr sz="1800"/>
                        </a:pPr>
                        <a:r>
                          <a:rPr sz="1600">
                            <a:latin typeface="Helvetica Neue"/>
                            <a:ea typeface="Helvetica Neue"/>
                            <a:cs typeface="Helvetica Neue"/>
                            <a:sym typeface="Helvetica Neue"/>
                          </a:rPr>
                          <a:t>630,132</a:t>
                        </a:r>
                      </a:p>
                    </a:txBody>
                    <a:tcPr marL="50800" marR="50800" marT="50800" marB="50800" horzOverflow="overflow">
                      <a:lnL w="12700">
                        <a:miter lim="400000"/>
                      </a:lnL>
                      <a:lnR w="4445">
                        <a:solidFill>
                          <a:srgbClr val="000000"/>
                        </a:solidFill>
                        <a:miter lim="400000"/>
                      </a:lnR>
                      <a:lnT w="12700">
                        <a:miter lim="400000"/>
                      </a:lnT>
                      <a:lnB w="12700">
                        <a:miter lim="400000"/>
                      </a:lnB>
                      <a:noFill/>
                    </a:tcPr>
                  </a:tc>
                  <a:extLst>
                    <a:ext uri="{0D108BD9-81ED-4DB2-BD59-A6C34878D82A}">
                      <a16:rowId xmlns:a16="http://schemas.microsoft.com/office/drawing/2014/main" val="10002"/>
                    </a:ext>
                  </a:extLst>
                </a:tr>
                <a:tr h="475433">
                  <a:tc>
                    <a:txBody>
                      <a:bodyPr/>
                      <a:lstStyle/>
                      <a:p>
                        <a:pPr defTabSz="457200">
                          <a:defRPr sz="1800"/>
                        </a:pPr>
                        <a:r>
                          <a:rPr sz="1600">
                            <a:latin typeface="Helvetica Neue"/>
                            <a:ea typeface="Helvetica Neue"/>
                            <a:cs typeface="Helvetica Neue"/>
                            <a:sym typeface="Helvetica Neue"/>
                          </a:rPr>
                          <a:t>PSK Reporter Spots</a:t>
                        </a:r>
                      </a:p>
                    </a:txBody>
                    <a:tcPr marL="50800" marR="50800" marT="50800" marB="50800" horzOverflow="overflow">
                      <a:lnL w="4445">
                        <a:solidFill>
                          <a:srgbClr val="000000"/>
                        </a:solidFill>
                        <a:miter lim="400000"/>
                      </a:lnL>
                      <a:lnR w="12700">
                        <a:miter lim="400000"/>
                      </a:lnR>
                      <a:lnT w="12700">
                        <a:miter lim="400000"/>
                      </a:lnT>
                      <a:lnB w="4445">
                        <a:solidFill>
                          <a:srgbClr val="000000"/>
                        </a:solidFill>
                        <a:miter lim="400000"/>
                      </a:lnB>
                      <a:noFill/>
                    </a:tcPr>
                  </a:tc>
                  <a:tc>
                    <a:txBody>
                      <a:bodyPr/>
                      <a:lstStyle/>
                      <a:p>
                        <a:pPr algn="r" defTabSz="457200">
                          <a:defRPr sz="1800"/>
                        </a:pPr>
                        <a:r>
                          <a:rPr sz="1600" dirty="0">
                            <a:latin typeface="Helvetica Neue"/>
                            <a:ea typeface="Helvetica Neue"/>
                            <a:cs typeface="Helvetica Neue"/>
                            <a:sym typeface="Helvetica Neue"/>
                          </a:rPr>
                          <a:t>1,287,962</a:t>
                        </a:r>
                      </a:p>
                    </a:txBody>
                    <a:tcPr marL="50800" marR="50800" marT="50800" marB="50800" horzOverflow="overflow">
                      <a:lnL w="12700">
                        <a:miter lim="400000"/>
                      </a:lnL>
                      <a:lnR w="4445">
                        <a:solidFill>
                          <a:srgbClr val="000000"/>
                        </a:solidFill>
                        <a:miter lim="400000"/>
                      </a:lnR>
                      <a:lnT w="12700">
                        <a:miter lim="400000"/>
                      </a:lnT>
                      <a:lnB w="4445">
                        <a:solidFill>
                          <a:srgbClr val="000000"/>
                        </a:solidFill>
                        <a:miter lim="400000"/>
                      </a:lnB>
                      <a:noFill/>
                    </a:tcPr>
                  </a:tc>
                  <a:extLst>
                    <a:ext uri="{0D108BD9-81ED-4DB2-BD59-A6C34878D82A}">
                      <a16:rowId xmlns:a16="http://schemas.microsoft.com/office/drawing/2014/main" val="10003"/>
                    </a:ext>
                  </a:extLst>
                </a:tr>
              </a:tbl>
            </a:graphicData>
          </a:graphic>
        </p:graphicFrame>
        <p:sp>
          <p:nvSpPr>
            <p:cNvPr id="274" name="A ‘spot’ signifies automated reception and entry into a database of a single station’s transmission"/>
            <p:cNvSpPr txBox="1"/>
            <p:nvPr/>
          </p:nvSpPr>
          <p:spPr>
            <a:xfrm>
              <a:off x="17812" y="1908829"/>
              <a:ext cx="3312496" cy="8308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a:defRPr sz="1600">
                  <a:latin typeface="Calibri"/>
                  <a:ea typeface="Calibri"/>
                  <a:cs typeface="Calibri"/>
                  <a:sym typeface="Calibri"/>
                </a:defRPr>
              </a:lvl1pPr>
            </a:lstStyle>
            <a:p>
              <a:r>
                <a:rPr sz="2133"/>
                <a:t>A ‘spot’ signifies automated reception and entry into a database of a single station’s transmission</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209934" y="146760"/>
            <a:ext cx="10058401" cy="709997"/>
          </a:xfrm>
          <a:prstGeom prst="rect">
            <a:avLst/>
          </a:prstGeom>
        </p:spPr>
        <p:txBody>
          <a:bodyPr/>
          <a:lstStyle>
            <a:lvl1pPr defTabSz="896111">
              <a:defRPr sz="3528">
                <a:solidFill>
                  <a:srgbClr val="0096FF"/>
                </a:solidFill>
              </a:defRPr>
            </a:lvl1pPr>
          </a:lstStyle>
          <a:p>
            <a:r>
              <a:t>Solar Eclipse QSO Party 2.0</a:t>
            </a:r>
          </a:p>
        </p:txBody>
      </p:sp>
      <p:sp>
        <p:nvSpPr>
          <p:cNvPr id="278" name="Text Placeholder 2"/>
          <p:cNvSpPr txBox="1">
            <a:spLocks noGrp="1"/>
          </p:cNvSpPr>
          <p:nvPr>
            <p:ph type="body" sz="half" idx="1"/>
          </p:nvPr>
        </p:nvSpPr>
        <p:spPr>
          <a:xfrm>
            <a:off x="405886" y="1459932"/>
            <a:ext cx="4610855" cy="4527685"/>
          </a:xfrm>
          <a:prstGeom prst="rect">
            <a:avLst/>
          </a:prstGeom>
        </p:spPr>
        <p:txBody>
          <a:bodyPr/>
          <a:lstStyle/>
          <a:p>
            <a:pPr marL="200520" indent="-200520">
              <a:buClrTx/>
              <a:buSzPct val="100000"/>
              <a:buFontTx/>
              <a:buChar char="•"/>
            </a:pPr>
            <a:r>
              <a:t>Taking the best concepts from the 2017 event yielded a fresh set of rules, FAQs, etc.</a:t>
            </a:r>
          </a:p>
          <a:p>
            <a:pPr marL="200520" indent="-200520">
              <a:buClrTx/>
              <a:buSzPct val="100000"/>
              <a:buFontTx/>
              <a:buChar char="•"/>
            </a:pPr>
            <a:r>
              <a:t>6-160 meters (non-WARC bands) using CW, SSB and digital modes</a:t>
            </a:r>
          </a:p>
          <a:p>
            <a:pPr marL="200520" indent="-200520">
              <a:buClrTx/>
              <a:buSzPct val="100000"/>
              <a:buFontTx/>
              <a:buChar char="•"/>
            </a:pPr>
            <a:r>
              <a:t>The HamSCI website is the ultimate resource:</a:t>
            </a:r>
          </a:p>
          <a:p>
            <a:pPr marL="200520" indent="-200520">
              <a:buClrTx/>
              <a:buSzPct val="100000"/>
              <a:buFontTx/>
              <a:buChar char="•"/>
            </a:pPr>
            <a:r>
              <a:rPr u="sng">
                <a:solidFill>
                  <a:srgbClr val="2998E3"/>
                </a:solidFill>
                <a:uFill>
                  <a:solidFill>
                    <a:srgbClr val="2998E3"/>
                  </a:solidFill>
                </a:uFill>
                <a:hlinkClick r:id="rId2"/>
              </a:rPr>
              <a:t>https://hamsci.org/contest-info</a:t>
            </a:r>
          </a:p>
          <a:p>
            <a:pPr marL="200520" indent="-200520">
              <a:buClrTx/>
              <a:buSzPct val="100000"/>
              <a:buFontTx/>
              <a:buChar char="•"/>
            </a:pPr>
            <a:r>
              <a:rPr u="sng">
                <a:solidFill>
                  <a:srgbClr val="2998E3"/>
                </a:solidFill>
                <a:uFill>
                  <a:solidFill>
                    <a:srgbClr val="2998E3"/>
                  </a:solidFill>
                </a:uFill>
                <a:hlinkClick r:id="rId3"/>
              </a:rPr>
              <a:t>https://hamsci.org/seqp-faqs</a:t>
            </a:r>
          </a:p>
          <a:p>
            <a:pPr marL="200520" indent="-200520">
              <a:buClrTx/>
              <a:buSzPct val="100000"/>
              <a:buFontTx/>
              <a:buChar char="•"/>
            </a:pPr>
            <a:r>
              <a:rPr u="sng">
                <a:solidFill>
                  <a:srgbClr val="2998E3"/>
                </a:solidFill>
                <a:uFill>
                  <a:solidFill>
                    <a:srgbClr val="2998E3"/>
                  </a:solidFill>
                </a:uFill>
                <a:hlinkClick r:id="rId4"/>
              </a:rPr>
              <a:t>https://hamsci.org/seqp-rules</a:t>
            </a:r>
          </a:p>
          <a:p>
            <a:pPr marL="200520" indent="-200520">
              <a:buClrTx/>
              <a:buSzPct val="100000"/>
              <a:buFontTx/>
              <a:buChar char="•"/>
            </a:pPr>
            <a:r>
              <a:t>Results will be published</a:t>
            </a:r>
          </a:p>
        </p:txBody>
      </p:sp>
      <p:grpSp>
        <p:nvGrpSpPr>
          <p:cNvPr id="281" name="Group"/>
          <p:cNvGrpSpPr/>
          <p:nvPr/>
        </p:nvGrpSpPr>
        <p:grpSpPr>
          <a:xfrm>
            <a:off x="5525782" y="1037807"/>
            <a:ext cx="6308485" cy="4934379"/>
            <a:chOff x="0" y="0"/>
            <a:chExt cx="4731362" cy="3700782"/>
          </a:xfrm>
        </p:grpSpPr>
        <p:pic>
          <p:nvPicPr>
            <p:cNvPr id="279" name="Image" descr="Image"/>
            <p:cNvPicPr>
              <a:picLocks noChangeAspect="1"/>
            </p:cNvPicPr>
            <p:nvPr/>
          </p:nvPicPr>
          <p:blipFill>
            <a:blip r:embed="rId5"/>
            <a:stretch>
              <a:fillRect/>
            </a:stretch>
          </p:blipFill>
          <p:spPr>
            <a:xfrm>
              <a:off x="27247" y="293582"/>
              <a:ext cx="4688882" cy="3407201"/>
            </a:xfrm>
            <a:prstGeom prst="rect">
              <a:avLst/>
            </a:prstGeom>
            <a:ln w="25400" cap="flat">
              <a:solidFill>
                <a:srgbClr val="000000"/>
              </a:solidFill>
              <a:prstDash val="solid"/>
              <a:miter lim="400000"/>
            </a:ln>
            <a:effectLst/>
          </p:spPr>
        </p:pic>
        <p:pic>
          <p:nvPicPr>
            <p:cNvPr id="280" name="Image" descr="Image"/>
            <p:cNvPicPr>
              <a:picLocks noChangeAspect="1"/>
            </p:cNvPicPr>
            <p:nvPr/>
          </p:nvPicPr>
          <p:blipFill>
            <a:blip r:embed="rId6"/>
            <a:stretch>
              <a:fillRect/>
            </a:stretch>
          </p:blipFill>
          <p:spPr>
            <a:xfrm>
              <a:off x="0" y="0"/>
              <a:ext cx="4731363" cy="286998"/>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46" y="183255"/>
            <a:ext cx="8638903" cy="666786"/>
          </a:xfrm>
          <a:prstGeom prst="rect">
            <a:avLst/>
          </a:prstGeom>
        </p:spPr>
        <p:txBody>
          <a:bodyPr wrap="none">
            <a:spAutoFit/>
          </a:bodyPr>
          <a:lstStyle/>
          <a:p>
            <a:pPr defTabSz="1219170">
              <a:buClr>
                <a:srgbClr val="000000"/>
              </a:buClr>
            </a:pPr>
            <a:r>
              <a:rPr lang="en-US" sz="3733" b="1" kern="0" dirty="0">
                <a:solidFill>
                  <a:srgbClr val="000000"/>
                </a:solidFill>
                <a:latin typeface="Arial"/>
                <a:cs typeface="Arial"/>
                <a:sym typeface="Arial"/>
              </a:rPr>
              <a:t>H</a:t>
            </a:r>
            <a:r>
              <a:rPr lang="en-US" sz="3733" kern="0" dirty="0">
                <a:solidFill>
                  <a:srgbClr val="000000"/>
                </a:solidFill>
                <a:latin typeface="Arial"/>
                <a:cs typeface="Arial"/>
                <a:sym typeface="Arial"/>
              </a:rPr>
              <a:t>am radio </a:t>
            </a:r>
            <a:r>
              <a:rPr lang="en-US" sz="3733" b="1" kern="0" dirty="0">
                <a:solidFill>
                  <a:srgbClr val="000000"/>
                </a:solidFill>
                <a:latin typeface="Arial"/>
                <a:cs typeface="Arial"/>
                <a:sym typeface="Arial"/>
              </a:rPr>
              <a:t>S</a:t>
            </a:r>
            <a:r>
              <a:rPr lang="en-US" sz="3733" kern="0" dirty="0">
                <a:solidFill>
                  <a:srgbClr val="000000"/>
                </a:solidFill>
                <a:latin typeface="Arial"/>
                <a:cs typeface="Arial"/>
                <a:sym typeface="Arial"/>
              </a:rPr>
              <a:t>cience </a:t>
            </a:r>
            <a:r>
              <a:rPr lang="en-US" sz="3733" b="1" kern="0" dirty="0">
                <a:solidFill>
                  <a:srgbClr val="000000"/>
                </a:solidFill>
                <a:latin typeface="Arial"/>
                <a:cs typeface="Arial"/>
                <a:sym typeface="Arial"/>
              </a:rPr>
              <a:t>C</a:t>
            </a:r>
            <a:r>
              <a:rPr lang="en-US" sz="3733" kern="0" dirty="0">
                <a:solidFill>
                  <a:srgbClr val="000000"/>
                </a:solidFill>
                <a:latin typeface="Arial"/>
                <a:cs typeface="Arial"/>
                <a:sym typeface="Arial"/>
              </a:rPr>
              <a:t>itizen </a:t>
            </a:r>
            <a:r>
              <a:rPr lang="en-US" sz="3733" b="1" kern="0" dirty="0">
                <a:solidFill>
                  <a:srgbClr val="000000"/>
                </a:solidFill>
                <a:latin typeface="Arial"/>
                <a:cs typeface="Arial"/>
                <a:sym typeface="Arial"/>
              </a:rPr>
              <a:t>I</a:t>
            </a:r>
            <a:r>
              <a:rPr lang="en-US" sz="3733" kern="0" dirty="0">
                <a:solidFill>
                  <a:srgbClr val="000000"/>
                </a:solidFill>
                <a:latin typeface="Arial"/>
                <a:cs typeface="Arial"/>
                <a:sym typeface="Arial"/>
              </a:rPr>
              <a:t>nvestigation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89" y="291276"/>
            <a:ext cx="2255520" cy="481584"/>
          </a:xfrm>
          <a:prstGeom prst="rect">
            <a:avLst/>
          </a:prstGeom>
        </p:spPr>
      </p:pic>
      <p:sp>
        <p:nvSpPr>
          <p:cNvPr id="9" name="Content Placeholder 4"/>
          <p:cNvSpPr txBox="1">
            <a:spLocks/>
          </p:cNvSpPr>
          <p:nvPr/>
        </p:nvSpPr>
        <p:spPr>
          <a:xfrm>
            <a:off x="4936068" y="1085176"/>
            <a:ext cx="6857685" cy="490245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srgbClr val="000000"/>
              </a:buClr>
              <a:buNone/>
            </a:pPr>
            <a:r>
              <a:rPr lang="en-US" sz="2400" b="1" dirty="0">
                <a:solidFill>
                  <a:prstClr val="black"/>
                </a:solidFill>
                <a:latin typeface="Arial"/>
                <a:sym typeface="Arial"/>
              </a:rPr>
              <a:t>A collective that allows university researchers to collaborate with the amateur radio community in scientific investigations.</a:t>
            </a:r>
          </a:p>
          <a:p>
            <a:pPr marL="0" indent="0" defTabSz="1219170">
              <a:spcBef>
                <a:spcPts val="1333"/>
              </a:spcBef>
              <a:buClr>
                <a:srgbClr val="000000"/>
              </a:buClr>
              <a:buNone/>
            </a:pPr>
            <a:r>
              <a:rPr lang="en-US" sz="2400" b="1" dirty="0">
                <a:solidFill>
                  <a:prstClr val="black"/>
                </a:solidFill>
                <a:latin typeface="Arial"/>
                <a:sym typeface="Arial"/>
              </a:rPr>
              <a:t>Objectives:</a:t>
            </a:r>
          </a:p>
          <a:p>
            <a:pPr marL="457189" indent="-457189" defTabSz="1219170">
              <a:spcBef>
                <a:spcPts val="1333"/>
              </a:spcBef>
              <a:buClr>
                <a:srgbClr val="000000"/>
              </a:buClr>
              <a:buFont typeface="+mj-lt"/>
              <a:buAutoNum type="arabicPeriod"/>
            </a:pPr>
            <a:r>
              <a:rPr lang="en-US" sz="2400" b="1" dirty="0">
                <a:solidFill>
                  <a:prstClr val="black"/>
                </a:solidFill>
                <a:latin typeface="Arial"/>
                <a:sym typeface="Arial"/>
              </a:rPr>
              <a:t>Advance</a:t>
            </a:r>
            <a:r>
              <a:rPr lang="en-US" sz="2400" dirty="0">
                <a:solidFill>
                  <a:prstClr val="black"/>
                </a:solidFill>
                <a:latin typeface="Arial"/>
                <a:sym typeface="Arial"/>
              </a:rPr>
              <a:t> scientific research and understanding through amateur radio activities.</a:t>
            </a:r>
          </a:p>
          <a:p>
            <a:pPr marL="457189" indent="-457189" defTabSz="1219170">
              <a:spcBef>
                <a:spcPts val="1333"/>
              </a:spcBef>
              <a:buClr>
                <a:srgbClr val="000000"/>
              </a:buClr>
              <a:buFont typeface="+mj-lt"/>
              <a:buAutoNum type="arabicPeriod"/>
            </a:pPr>
            <a:r>
              <a:rPr lang="en-US" sz="2400" b="1" dirty="0">
                <a:solidFill>
                  <a:prstClr val="black"/>
                </a:solidFill>
                <a:latin typeface="Arial"/>
                <a:sym typeface="Arial"/>
              </a:rPr>
              <a:t>Encourage</a:t>
            </a:r>
            <a:r>
              <a:rPr lang="en-US" sz="2400" dirty="0">
                <a:solidFill>
                  <a:prstClr val="black"/>
                </a:solidFill>
                <a:latin typeface="Arial"/>
                <a:sym typeface="Arial"/>
              </a:rPr>
              <a:t> the development of new technologies to support this research.</a:t>
            </a:r>
          </a:p>
          <a:p>
            <a:pPr marL="457189" indent="-457189" defTabSz="1219170">
              <a:spcBef>
                <a:spcPts val="1333"/>
              </a:spcBef>
              <a:buClr>
                <a:srgbClr val="000000"/>
              </a:buClr>
              <a:buFont typeface="+mj-lt"/>
              <a:buAutoNum type="arabicPeriod"/>
            </a:pPr>
            <a:r>
              <a:rPr lang="en-US" sz="2400" b="1" dirty="0">
                <a:solidFill>
                  <a:prstClr val="black"/>
                </a:solidFill>
                <a:latin typeface="Arial"/>
                <a:sym typeface="Arial"/>
              </a:rPr>
              <a:t>Provide</a:t>
            </a:r>
            <a:r>
              <a:rPr lang="en-US" sz="2400" dirty="0">
                <a:solidFill>
                  <a:prstClr val="black"/>
                </a:solidFill>
                <a:latin typeface="Arial"/>
                <a:sym typeface="Arial"/>
              </a:rPr>
              <a:t> educational opportunities for the amateur radio community and the general public.</a:t>
            </a:r>
          </a:p>
        </p:txBody>
      </p:sp>
      <p:grpSp>
        <p:nvGrpSpPr>
          <p:cNvPr id="7" name="Group 6">
            <a:extLst>
              <a:ext uri="{FF2B5EF4-FFF2-40B4-BE49-F238E27FC236}">
                <a16:creationId xmlns:a16="http://schemas.microsoft.com/office/drawing/2014/main" id="{A4CB04ED-8958-674A-A1F3-4CDFA55D755F}"/>
              </a:ext>
            </a:extLst>
          </p:cNvPr>
          <p:cNvGrpSpPr/>
          <p:nvPr/>
        </p:nvGrpSpPr>
        <p:grpSpPr>
          <a:xfrm>
            <a:off x="1007706" y="3528603"/>
            <a:ext cx="2882155" cy="2568840"/>
            <a:chOff x="656535" y="2550955"/>
            <a:chExt cx="2161616" cy="192663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40" y="2550955"/>
              <a:ext cx="1928006" cy="1446005"/>
            </a:xfrm>
            <a:prstGeom prst="rect">
              <a:avLst/>
            </a:prstGeom>
          </p:spPr>
        </p:pic>
        <p:grpSp>
          <p:nvGrpSpPr>
            <p:cNvPr id="6" name="Group 5">
              <a:extLst>
                <a:ext uri="{FF2B5EF4-FFF2-40B4-BE49-F238E27FC236}">
                  <a16:creationId xmlns:a16="http://schemas.microsoft.com/office/drawing/2014/main" id="{8A9A38F5-11C6-6847-81E2-77C9114D4377}"/>
                </a:ext>
              </a:extLst>
            </p:cNvPr>
            <p:cNvGrpSpPr/>
            <p:nvPr/>
          </p:nvGrpSpPr>
          <p:grpSpPr>
            <a:xfrm>
              <a:off x="656535" y="4010085"/>
              <a:ext cx="2161616" cy="467500"/>
              <a:chOff x="656535" y="4010085"/>
              <a:chExt cx="2161616" cy="467500"/>
            </a:xfrm>
          </p:grpSpPr>
          <p:sp>
            <p:nvSpPr>
              <p:cNvPr id="10" name="Rectangle 9"/>
              <p:cNvSpPr/>
              <p:nvPr/>
            </p:nvSpPr>
            <p:spPr>
              <a:xfrm>
                <a:off x="1002038" y="4010085"/>
                <a:ext cx="1816113" cy="444449"/>
              </a:xfrm>
              <a:prstGeom prst="rect">
                <a:avLst/>
              </a:prstGeom>
            </p:spPr>
            <p:txBody>
              <a:bodyPr wrap="square">
                <a:spAutoFit/>
              </a:bodyPr>
              <a:lstStyle/>
              <a:p>
                <a:pPr defTabSz="1219170">
                  <a:buClr>
                    <a:srgbClr val="000000"/>
                  </a:buClr>
                </a:pPr>
                <a:r>
                  <a:rPr lang="en-US" sz="1100" i="1" kern="0" dirty="0">
                    <a:solidFill>
                      <a:srgbClr val="333333"/>
                    </a:solidFill>
                    <a:latin typeface="Helvetica Neue" charset="0"/>
                    <a:cs typeface="Arial"/>
                    <a:sym typeface="Arial"/>
                  </a:rPr>
                  <a:t>Founder/Lead HamSCI Organizer:</a:t>
                </a:r>
                <a:endParaRPr lang="en-US" sz="1100" b="1" kern="0" dirty="0">
                  <a:solidFill>
                    <a:srgbClr val="000000"/>
                  </a:solidFill>
                  <a:latin typeface="Helvetica Neue" charset="0"/>
                  <a:cs typeface="Arial"/>
                  <a:sym typeface="Arial"/>
                </a:endParaRPr>
              </a:p>
              <a:p>
                <a:pPr defTabSz="1219170">
                  <a:buClr>
                    <a:srgbClr val="000000"/>
                  </a:buClr>
                </a:pPr>
                <a:r>
                  <a:rPr lang="en-US" sz="1100" b="1" kern="0" dirty="0">
                    <a:solidFill>
                      <a:srgbClr val="000000"/>
                    </a:solidFill>
                    <a:latin typeface="Helvetica Neue" charset="0"/>
                    <a:cs typeface="Arial"/>
                    <a:sym typeface="Arial"/>
                  </a:rPr>
                  <a:t>Dr. Nathaniel A. Frissell, W2NAF</a:t>
                </a:r>
                <a:br>
                  <a:rPr lang="en-US" sz="1100" kern="0" dirty="0">
                    <a:solidFill>
                      <a:srgbClr val="000000"/>
                    </a:solidFill>
                    <a:latin typeface="Arial"/>
                    <a:cs typeface="Arial"/>
                    <a:sym typeface="Arial"/>
                  </a:rPr>
                </a:br>
                <a:r>
                  <a:rPr lang="en-US" sz="1051" i="1" kern="0" dirty="0">
                    <a:solidFill>
                      <a:srgbClr val="000000"/>
                    </a:solidFill>
                    <a:latin typeface="Arial"/>
                    <a:cs typeface="Arial"/>
                    <a:sym typeface="Arial"/>
                  </a:rPr>
                  <a:t>The University of Scranton</a:t>
                </a:r>
                <a:endParaRPr lang="en-US" sz="1100" kern="0" dirty="0">
                  <a:solidFill>
                    <a:srgbClr val="000000"/>
                  </a:solidFill>
                  <a:latin typeface="Arial"/>
                  <a:cs typeface="Arial"/>
                  <a:sym typeface="Arial"/>
                </a:endParaRPr>
              </a:p>
            </p:txBody>
          </p:sp>
          <p:pic>
            <p:nvPicPr>
              <p:cNvPr id="17" name="Picture 16">
                <a:extLst>
                  <a:ext uri="{FF2B5EF4-FFF2-40B4-BE49-F238E27FC236}">
                    <a16:creationId xmlns:a16="http://schemas.microsoft.com/office/drawing/2014/main" id="{6810E259-85E4-F249-B915-242DDD925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35" y="4045706"/>
                <a:ext cx="345503" cy="431879"/>
              </a:xfrm>
              <a:prstGeom prst="rect">
                <a:avLst/>
              </a:prstGeom>
            </p:spPr>
          </p:pic>
        </p:grpSp>
      </p:grpSp>
      <p:sp>
        <p:nvSpPr>
          <p:cNvPr id="2" name="Slide Number Placeholder 1">
            <a:extLst>
              <a:ext uri="{FF2B5EF4-FFF2-40B4-BE49-F238E27FC236}">
                <a16:creationId xmlns:a16="http://schemas.microsoft.com/office/drawing/2014/main" id="{36AB6FC6-13B5-FC48-9414-3B67BABF36E8}"/>
              </a:ext>
            </a:extLst>
          </p:cNvPr>
          <p:cNvSpPr>
            <a:spLocks noGrp="1"/>
          </p:cNvSpPr>
          <p:nvPr>
            <p:ph type="sldNum" sz="quarter" idx="4"/>
          </p:nvPr>
        </p:nvSpPr>
        <p:spPr/>
        <p:txBody>
          <a:bodyPr/>
          <a:lstStyle/>
          <a:p>
            <a:pPr defTabSz="1219170"/>
            <a:fld id="{B23C2AF2-0460-C845-B5FE-9023C86DF0D3}" type="slidenum">
              <a:rPr lang="en-US" kern="0">
                <a:solidFill>
                  <a:prstClr val="black"/>
                </a:solidFill>
              </a:rPr>
              <a:pPr defTabSz="1219170"/>
              <a:t>2</a:t>
            </a:fld>
            <a:endParaRPr lang="en-US" kern="0" dirty="0">
              <a:solidFill>
                <a:prstClr val="black"/>
              </a:solidFill>
            </a:endParaRPr>
          </a:p>
        </p:txBody>
      </p:sp>
      <p:grpSp>
        <p:nvGrpSpPr>
          <p:cNvPr id="22" name="Group 21">
            <a:extLst>
              <a:ext uri="{FF2B5EF4-FFF2-40B4-BE49-F238E27FC236}">
                <a16:creationId xmlns:a16="http://schemas.microsoft.com/office/drawing/2014/main" id="{6D35615E-0F02-7C0A-538F-F5AE9544E877}"/>
              </a:ext>
            </a:extLst>
          </p:cNvPr>
          <p:cNvGrpSpPr/>
          <p:nvPr/>
        </p:nvGrpSpPr>
        <p:grpSpPr>
          <a:xfrm>
            <a:off x="575956" y="977527"/>
            <a:ext cx="3745655" cy="2403073"/>
            <a:chOff x="575956" y="977527"/>
            <a:chExt cx="3745655" cy="2403073"/>
          </a:xfrm>
        </p:grpSpPr>
        <p:sp>
          <p:nvSpPr>
            <p:cNvPr id="15" name="TextBox 14"/>
            <p:cNvSpPr txBox="1"/>
            <p:nvPr/>
          </p:nvSpPr>
          <p:spPr>
            <a:xfrm>
              <a:off x="1292858" y="3072823"/>
              <a:ext cx="2311851" cy="307777"/>
            </a:xfrm>
            <a:prstGeom prst="rect">
              <a:avLst/>
            </a:prstGeom>
            <a:noFill/>
          </p:spPr>
          <p:txBody>
            <a:bodyPr wrap="none" rtlCol="0">
              <a:spAutoFit/>
            </a:bodyPr>
            <a:lstStyle/>
            <a:p>
              <a:pPr algn="ctr" defTabSz="1219170">
                <a:buClr>
                  <a:srgbClr val="000000"/>
                </a:buClr>
              </a:pPr>
              <a:r>
                <a:rPr lang="en-US" sz="1400" b="1" kern="0" dirty="0">
                  <a:solidFill>
                    <a:srgbClr val="000000"/>
                  </a:solidFill>
                  <a:latin typeface="Arial"/>
                  <a:cs typeface="Arial"/>
                  <a:sym typeface="Arial"/>
                </a:rPr>
                <a:t>Dayton Hamvention 2023</a:t>
              </a:r>
            </a:p>
          </p:txBody>
        </p:sp>
        <p:pic>
          <p:nvPicPr>
            <p:cNvPr id="21" name="Picture 20">
              <a:extLst>
                <a:ext uri="{FF2B5EF4-FFF2-40B4-BE49-F238E27FC236}">
                  <a16:creationId xmlns:a16="http://schemas.microsoft.com/office/drawing/2014/main" id="{542BF227-1ABB-F130-3D56-2C747A135EC3}"/>
                </a:ext>
              </a:extLst>
            </p:cNvPr>
            <p:cNvPicPr>
              <a:picLocks noChangeAspect="1"/>
            </p:cNvPicPr>
            <p:nvPr/>
          </p:nvPicPr>
          <p:blipFill rotWithShape="1">
            <a:blip r:embed="rId6"/>
            <a:srcRect l="23518" r="3703" b="10364"/>
            <a:stretch/>
          </p:blipFill>
          <p:spPr>
            <a:xfrm rot="10800000">
              <a:off x="575956" y="977527"/>
              <a:ext cx="3745655" cy="2077795"/>
            </a:xfrm>
            <a:prstGeom prst="rect">
              <a:avLst/>
            </a:prstGeom>
          </p:spPr>
        </p:pic>
      </p:grpSp>
    </p:spTree>
    <p:extLst>
      <p:ext uri="{BB962C8B-B14F-4D97-AF65-F5344CB8AC3E}">
        <p14:creationId xmlns:p14="http://schemas.microsoft.com/office/powerpoint/2010/main" val="30086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a:spLocks noGrp="1"/>
          </p:cNvSpPr>
          <p:nvPr>
            <p:ph type="title"/>
          </p:nvPr>
        </p:nvSpPr>
        <p:spPr>
          <a:xfrm>
            <a:off x="278054" y="156051"/>
            <a:ext cx="10058401" cy="709997"/>
          </a:xfrm>
          <a:prstGeom prst="rect">
            <a:avLst/>
          </a:prstGeom>
        </p:spPr>
        <p:txBody>
          <a:bodyPr/>
          <a:lstStyle>
            <a:lvl1pPr defTabSz="896111">
              <a:defRPr sz="3528">
                <a:solidFill>
                  <a:srgbClr val="0096FF"/>
                </a:solidFill>
              </a:defRPr>
            </a:lvl1pPr>
          </a:lstStyle>
          <a:p>
            <a:r>
              <a:rPr dirty="0"/>
              <a:t>Appealing to a Broad Range of Interests</a:t>
            </a:r>
          </a:p>
        </p:txBody>
      </p:sp>
      <p:grpSp>
        <p:nvGrpSpPr>
          <p:cNvPr id="287" name="Group"/>
          <p:cNvGrpSpPr/>
          <p:nvPr/>
        </p:nvGrpSpPr>
        <p:grpSpPr>
          <a:xfrm>
            <a:off x="341516" y="1062619"/>
            <a:ext cx="5198296" cy="6066679"/>
            <a:chOff x="0" y="0"/>
            <a:chExt cx="3898720" cy="4550008"/>
          </a:xfrm>
        </p:grpSpPr>
        <p:sp>
          <p:nvSpPr>
            <p:cNvPr id="284" name="George N3GJ, operating at K3LR, courtesy of k3lr.com"/>
            <p:cNvSpPr/>
            <p:nvPr/>
          </p:nvSpPr>
          <p:spPr>
            <a:xfrm>
              <a:off x="671216" y="328000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a:defRPr sz="1000" i="1"/>
              </a:pPr>
              <a:r>
                <a:rPr sz="1333"/>
                <a:t>George N3GJ, operating at K3LR, courtesy of </a:t>
              </a:r>
              <a:r>
                <a:rPr sz="1333" u="sng">
                  <a:solidFill>
                    <a:srgbClr val="2998E3"/>
                  </a:solidFill>
                  <a:uFill>
                    <a:solidFill>
                      <a:srgbClr val="2998E3"/>
                    </a:solidFill>
                  </a:uFill>
                  <a:hlinkClick r:id="rId2"/>
                </a:rPr>
                <a:t>k3lr.com</a:t>
              </a:r>
            </a:p>
          </p:txBody>
        </p:sp>
        <p:sp>
          <p:nvSpPr>
            <p:cNvPr id="285" name="Typical QSO Party Participant"/>
            <p:cNvSpPr/>
            <p:nvPr/>
          </p:nvSpPr>
          <p:spPr>
            <a:xfrm>
              <a:off x="703440"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a:defRPr sz="1600">
                  <a:latin typeface="Calibri"/>
                  <a:ea typeface="Calibri"/>
                  <a:cs typeface="Calibri"/>
                  <a:sym typeface="Calibri"/>
                </a:defRPr>
              </a:lvl1pPr>
            </a:lstStyle>
            <a:p>
              <a:r>
                <a:rPr sz="2133"/>
                <a:t>Typical QSO Party Participant</a:t>
              </a:r>
            </a:p>
          </p:txBody>
        </p:sp>
        <p:pic>
          <p:nvPicPr>
            <p:cNvPr id="286" name="PXL_20220219_141322453.jpg" descr="PXL_20220219_141322453.jpg"/>
            <p:cNvPicPr>
              <a:picLocks noChangeAspect="1"/>
            </p:cNvPicPr>
            <p:nvPr/>
          </p:nvPicPr>
          <p:blipFill>
            <a:blip r:embed="rId3"/>
            <a:stretch>
              <a:fillRect/>
            </a:stretch>
          </p:blipFill>
          <p:spPr>
            <a:xfrm>
              <a:off x="0" y="327133"/>
              <a:ext cx="3898721" cy="2926336"/>
            </a:xfrm>
            <a:prstGeom prst="rect">
              <a:avLst/>
            </a:prstGeom>
            <a:ln w="12700" cap="flat">
              <a:noFill/>
              <a:miter lim="400000"/>
            </a:ln>
            <a:effectLst/>
          </p:spPr>
        </p:pic>
      </p:grpSp>
      <p:grpSp>
        <p:nvGrpSpPr>
          <p:cNvPr id="291" name="Group"/>
          <p:cNvGrpSpPr/>
          <p:nvPr/>
        </p:nvGrpSpPr>
        <p:grpSpPr>
          <a:xfrm>
            <a:off x="5927098" y="1047835"/>
            <a:ext cx="5858529" cy="4722715"/>
            <a:chOff x="0" y="0"/>
            <a:chExt cx="4393896" cy="3542034"/>
          </a:xfrm>
        </p:grpSpPr>
        <p:pic>
          <p:nvPicPr>
            <p:cNvPr id="288" name="wspr_sr_03.JPG" descr="wspr_sr_03.JPG"/>
            <p:cNvPicPr>
              <a:picLocks noChangeAspect="1"/>
            </p:cNvPicPr>
            <p:nvPr/>
          </p:nvPicPr>
          <p:blipFill>
            <a:blip r:embed="rId4"/>
            <a:stretch>
              <a:fillRect/>
            </a:stretch>
          </p:blipFill>
          <p:spPr>
            <a:xfrm>
              <a:off x="0" y="329175"/>
              <a:ext cx="4393896" cy="2926335"/>
            </a:xfrm>
            <a:prstGeom prst="rect">
              <a:avLst/>
            </a:prstGeom>
            <a:ln w="12700" cap="flat">
              <a:noFill/>
              <a:miter lim="400000"/>
            </a:ln>
            <a:effectLst/>
          </p:spPr>
        </p:pic>
        <p:sp>
          <p:nvSpPr>
            <p:cNvPr id="289" name="Homebrew WSPR Station"/>
            <p:cNvSpPr txBox="1"/>
            <p:nvPr/>
          </p:nvSpPr>
          <p:spPr>
            <a:xfrm>
              <a:off x="968992" y="0"/>
              <a:ext cx="2193147" cy="3385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a:defRPr sz="1600">
                  <a:latin typeface="Calibri"/>
                  <a:ea typeface="Calibri"/>
                  <a:cs typeface="Calibri"/>
                  <a:sym typeface="Calibri"/>
                </a:defRPr>
              </a:lvl1pPr>
            </a:lstStyle>
            <a:p>
              <a:r>
                <a:rPr sz="2133"/>
                <a:t>Homebrew WSPR Station</a:t>
              </a:r>
            </a:p>
          </p:txBody>
        </p:sp>
        <p:sp>
          <p:nvSpPr>
            <p:cNvPr id="290" name="Courtesy of wsprnet.org"/>
            <p:cNvSpPr txBox="1"/>
            <p:nvPr/>
          </p:nvSpPr>
          <p:spPr>
            <a:xfrm>
              <a:off x="2917234" y="3295862"/>
              <a:ext cx="1453281" cy="2461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a:defRPr sz="1000" i="1"/>
              </a:pPr>
              <a:r>
                <a:rPr sz="1333"/>
                <a:t>Courtesy of </a:t>
              </a:r>
              <a:r>
                <a:rPr sz="1333" u="sng">
                  <a:solidFill>
                    <a:srgbClr val="2998E3"/>
                  </a:solidFill>
                  <a:uFill>
                    <a:solidFill>
                      <a:srgbClr val="2998E3"/>
                    </a:solidFill>
                  </a:uFill>
                  <a:hlinkClick r:id="rId5"/>
                </a:rPr>
                <a:t>wsprnet.org</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animBg="1" advAuto="0"/>
      <p:bldP spid="29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1"/>
          <p:cNvSpPr txBox="1">
            <a:spLocks noGrp="1"/>
          </p:cNvSpPr>
          <p:nvPr>
            <p:ph type="title"/>
          </p:nvPr>
        </p:nvSpPr>
        <p:spPr>
          <a:xfrm>
            <a:off x="209934" y="199567"/>
            <a:ext cx="10058401" cy="709997"/>
          </a:xfrm>
          <a:prstGeom prst="rect">
            <a:avLst/>
          </a:prstGeom>
        </p:spPr>
        <p:txBody>
          <a:bodyPr/>
          <a:lstStyle>
            <a:lvl1pPr defTabSz="896111">
              <a:defRPr sz="3528">
                <a:solidFill>
                  <a:srgbClr val="0096FF"/>
                </a:solidFill>
              </a:defRPr>
            </a:lvl1pPr>
          </a:lstStyle>
          <a:p>
            <a:r>
              <a:t>Gladstone Signal Spotting Challenge</a:t>
            </a:r>
          </a:p>
        </p:txBody>
      </p:sp>
      <p:sp>
        <p:nvSpPr>
          <p:cNvPr id="294" name="Text Placeholder 2"/>
          <p:cNvSpPr txBox="1">
            <a:spLocks noGrp="1"/>
          </p:cNvSpPr>
          <p:nvPr>
            <p:ph type="body" sz="quarter" idx="1"/>
          </p:nvPr>
        </p:nvSpPr>
        <p:spPr>
          <a:xfrm>
            <a:off x="661110" y="1280996"/>
            <a:ext cx="10869781" cy="842189"/>
          </a:xfrm>
          <a:prstGeom prst="rect">
            <a:avLst/>
          </a:prstGeom>
        </p:spPr>
        <p:txBody>
          <a:bodyPr/>
          <a:lstStyle/>
          <a:p>
            <a:pPr marL="200520" indent="-200520">
              <a:buClrTx/>
              <a:buSzPct val="100000"/>
              <a:buFontTx/>
              <a:buChar char="•"/>
            </a:pPr>
            <a:r>
              <a:t>Should appeal to those already interested in radio wave propagation</a:t>
            </a:r>
          </a:p>
          <a:p>
            <a:pPr marL="200520" indent="-200520">
              <a:buClrTx/>
              <a:buSzPct val="100000"/>
              <a:buFontTx/>
              <a:buChar char="•"/>
            </a:pPr>
            <a:r>
              <a:t>Employs digital modes used for both short term feedback and long term studies of HF propagation</a:t>
            </a:r>
          </a:p>
        </p:txBody>
      </p:sp>
      <p:pic>
        <p:nvPicPr>
          <p:cNvPr id="295" name="Image" descr="Image"/>
          <p:cNvPicPr>
            <a:picLocks noChangeAspect="1"/>
          </p:cNvPicPr>
          <p:nvPr/>
        </p:nvPicPr>
        <p:blipFill>
          <a:blip r:embed="rId2"/>
          <a:stretch>
            <a:fillRect/>
          </a:stretch>
        </p:blipFill>
        <p:spPr>
          <a:xfrm>
            <a:off x="30481" y="1909680"/>
            <a:ext cx="12192001" cy="455312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itle 1"/>
          <p:cNvSpPr txBox="1">
            <a:spLocks noGrp="1"/>
          </p:cNvSpPr>
          <p:nvPr>
            <p:ph type="title"/>
          </p:nvPr>
        </p:nvSpPr>
        <p:spPr>
          <a:xfrm>
            <a:off x="195622" y="228191"/>
            <a:ext cx="10058401" cy="709997"/>
          </a:xfrm>
          <a:prstGeom prst="rect">
            <a:avLst/>
          </a:prstGeom>
        </p:spPr>
        <p:txBody>
          <a:bodyPr/>
          <a:lstStyle>
            <a:lvl1pPr defTabSz="896111">
              <a:defRPr sz="3528">
                <a:solidFill>
                  <a:srgbClr val="0096FF"/>
                </a:solidFill>
              </a:defRPr>
            </a:lvl1pPr>
          </a:lstStyle>
          <a:p>
            <a:r>
              <a:t>Gladstone Signal Spotting Challenge</a:t>
            </a:r>
          </a:p>
        </p:txBody>
      </p:sp>
      <p:sp>
        <p:nvSpPr>
          <p:cNvPr id="298" name="Text Placeholder 2"/>
          <p:cNvSpPr txBox="1">
            <a:spLocks noGrp="1"/>
          </p:cNvSpPr>
          <p:nvPr>
            <p:ph type="body" sz="quarter" idx="1"/>
          </p:nvPr>
        </p:nvSpPr>
        <p:spPr>
          <a:xfrm>
            <a:off x="661109" y="1198820"/>
            <a:ext cx="11317563" cy="1447053"/>
          </a:xfrm>
          <a:prstGeom prst="rect">
            <a:avLst/>
          </a:prstGeom>
        </p:spPr>
        <p:txBody>
          <a:bodyPr/>
          <a:lstStyle/>
          <a:p>
            <a:pPr marL="200520" indent="-200520">
              <a:buClrTx/>
              <a:buSzPct val="100000"/>
              <a:buFontTx/>
              <a:buChar char="•"/>
            </a:pPr>
            <a:r>
              <a:t>A commonly used mode, whose data is useful for visualization, is WSPR (</a:t>
            </a:r>
            <a:r>
              <a:rPr b="1"/>
              <a:t>W</a:t>
            </a:r>
            <a:r>
              <a:t>eak </a:t>
            </a:r>
            <a:r>
              <a:rPr b="1"/>
              <a:t>S</a:t>
            </a:r>
            <a:r>
              <a:t>ignal </a:t>
            </a:r>
            <a:r>
              <a:rPr b="1"/>
              <a:t>P</a:t>
            </a:r>
            <a:r>
              <a:t>ropagation </a:t>
            </a:r>
            <a:r>
              <a:rPr b="1"/>
              <a:t>R</a:t>
            </a:r>
            <a:r>
              <a:t>eporter, c. 2010)</a:t>
            </a:r>
          </a:p>
          <a:p>
            <a:pPr marL="200520" indent="-200520">
              <a:buClrTx/>
              <a:buSzPct val="100000"/>
              <a:buFontTx/>
              <a:buChar char="•"/>
            </a:pPr>
            <a:r>
              <a:t>We are also promoting FST4W, a newer mode (c. 2020) which should yield a richer data set</a:t>
            </a:r>
          </a:p>
          <a:p>
            <a:pPr marL="200520" indent="-200520">
              <a:buClrTx/>
              <a:buSzPct val="100000"/>
              <a:buFontTx/>
              <a:buChar char="•"/>
            </a:pPr>
            <a:r>
              <a:t>Equipment needs are very simple - racks full of gear are definitely </a:t>
            </a:r>
            <a:r>
              <a:rPr i="1"/>
              <a:t>not</a:t>
            </a:r>
            <a:r>
              <a:t> required!</a:t>
            </a:r>
          </a:p>
        </p:txBody>
      </p:sp>
      <p:pic>
        <p:nvPicPr>
          <p:cNvPr id="299" name="WSPR-Transmitter-scaled.jpg" descr="WSPR-Transmitter-scaled.jpg"/>
          <p:cNvPicPr>
            <a:picLocks noChangeAspect="1"/>
          </p:cNvPicPr>
          <p:nvPr/>
        </p:nvPicPr>
        <p:blipFill>
          <a:blip r:embed="rId2"/>
          <a:stretch>
            <a:fillRect/>
          </a:stretch>
        </p:blipFill>
        <p:spPr>
          <a:xfrm>
            <a:off x="1706866" y="3013337"/>
            <a:ext cx="3924629" cy="2699716"/>
          </a:xfrm>
          <a:prstGeom prst="rect">
            <a:avLst/>
          </a:prstGeom>
          <a:ln w="12700">
            <a:miter lim="400000"/>
          </a:ln>
        </p:spPr>
      </p:pic>
      <p:sp>
        <p:nvSpPr>
          <p:cNvPr id="300" name="Simple Raspberry Pi based WSPR…"/>
          <p:cNvSpPr txBox="1"/>
          <p:nvPr/>
        </p:nvSpPr>
        <p:spPr>
          <a:xfrm>
            <a:off x="5823263" y="4035178"/>
            <a:ext cx="503580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p>
            <a:r>
              <a:rPr sz="2400"/>
              <a:t>Simple Raspberry Pi based WSPR</a:t>
            </a:r>
          </a:p>
          <a:p>
            <a:r>
              <a:rPr sz="2400"/>
              <a:t>Transmitter, courtesy </a:t>
            </a:r>
            <a:r>
              <a:rPr sz="2400" u="sng">
                <a:solidFill>
                  <a:srgbClr val="2998E3"/>
                </a:solidFill>
                <a:uFill>
                  <a:solidFill>
                    <a:srgbClr val="2998E3"/>
                  </a:solidFill>
                </a:uFill>
                <a:hlinkClick r:id="rId3"/>
              </a:rPr>
              <a:t>https://tapr.org</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195622" y="170943"/>
            <a:ext cx="10058401" cy="709997"/>
          </a:xfrm>
          <a:prstGeom prst="rect">
            <a:avLst/>
          </a:prstGeom>
        </p:spPr>
        <p:txBody>
          <a:bodyPr/>
          <a:lstStyle>
            <a:lvl1pPr defTabSz="896111">
              <a:defRPr sz="3528">
                <a:solidFill>
                  <a:srgbClr val="0096FF"/>
                </a:solidFill>
              </a:defRPr>
            </a:lvl1pPr>
          </a:lstStyle>
          <a:p>
            <a:r>
              <a:t>Map of Signal Spotters and Signal Paths</a:t>
            </a:r>
          </a:p>
        </p:txBody>
      </p:sp>
      <p:sp>
        <p:nvSpPr>
          <p:cNvPr id="303" name="Text"/>
          <p:cNvSpPr txBox="1"/>
          <p:nvPr/>
        </p:nvSpPr>
        <p:spPr>
          <a:xfrm>
            <a:off x="9644173" y="3507901"/>
            <a:ext cx="278019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r>
              <a:rPr sz="2400"/>
              <a:t> </a:t>
            </a:r>
          </a:p>
        </p:txBody>
      </p:sp>
      <p:sp>
        <p:nvSpPr>
          <p:cNvPr id="304" name="Text"/>
          <p:cNvSpPr txBox="1"/>
          <p:nvPr/>
        </p:nvSpPr>
        <p:spPr>
          <a:xfrm>
            <a:off x="787977" y="947072"/>
            <a:ext cx="985580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endParaRPr sz="2400"/>
          </a:p>
        </p:txBody>
      </p:sp>
      <p:pic>
        <p:nvPicPr>
          <p:cNvPr id="305" name="Image" descr="Image"/>
          <p:cNvPicPr>
            <a:picLocks noChangeAspect="1"/>
          </p:cNvPicPr>
          <p:nvPr/>
        </p:nvPicPr>
        <p:blipFill>
          <a:blip r:embed="rId2"/>
          <a:stretch>
            <a:fillRect/>
          </a:stretch>
        </p:blipFill>
        <p:spPr>
          <a:xfrm>
            <a:off x="787976" y="947071"/>
            <a:ext cx="9733720" cy="4468727"/>
          </a:xfrm>
          <a:prstGeom prst="rect">
            <a:avLst/>
          </a:prstGeom>
          <a:ln w="12700">
            <a:miter lim="400000"/>
          </a:ln>
        </p:spPr>
      </p:pic>
      <p:sp>
        <p:nvSpPr>
          <p:cNvPr id="306" name="https://www.wsprnet.org/drupal/wsprnet/map"/>
          <p:cNvSpPr txBox="1"/>
          <p:nvPr/>
        </p:nvSpPr>
        <p:spPr>
          <a:xfrm>
            <a:off x="819545" y="5581406"/>
            <a:ext cx="6181498"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a:defRPr u="sng">
                <a:solidFill>
                  <a:srgbClr val="2998E3"/>
                </a:solidFill>
                <a:uFill>
                  <a:solidFill>
                    <a:srgbClr val="2998E3"/>
                  </a:solidFill>
                </a:uFill>
                <a:hlinkClick r:id="" action="ppaction://noaction"/>
              </a:defRPr>
            </a:lvl1pPr>
          </a:lstStyle>
          <a:p>
            <a:pPr>
              <a:defRPr u="none">
                <a:solidFill>
                  <a:srgbClr val="000000"/>
                </a:solidFill>
                <a:uFillTx/>
              </a:defRPr>
            </a:pPr>
            <a:r>
              <a:rPr sz="2400"/>
              <a:t>https://www.wsprnet.org/drupal/wsprnet/map</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le 1"/>
          <p:cNvSpPr txBox="1">
            <a:spLocks noGrp="1"/>
          </p:cNvSpPr>
          <p:nvPr>
            <p:ph type="title"/>
          </p:nvPr>
        </p:nvSpPr>
        <p:spPr>
          <a:xfrm>
            <a:off x="195622" y="146760"/>
            <a:ext cx="10058401" cy="709997"/>
          </a:xfrm>
          <a:prstGeom prst="rect">
            <a:avLst/>
          </a:prstGeom>
        </p:spPr>
        <p:txBody>
          <a:bodyPr/>
          <a:lstStyle>
            <a:lvl1pPr defTabSz="896111">
              <a:defRPr sz="3528">
                <a:solidFill>
                  <a:srgbClr val="0096FF"/>
                </a:solidFill>
              </a:defRPr>
            </a:lvl1pPr>
          </a:lstStyle>
          <a:p>
            <a:r>
              <a:t>Database of Signal Spots</a:t>
            </a:r>
          </a:p>
        </p:txBody>
      </p:sp>
      <p:pic>
        <p:nvPicPr>
          <p:cNvPr id="309" name="Image" descr="Image"/>
          <p:cNvPicPr>
            <a:picLocks noChangeAspect="1"/>
          </p:cNvPicPr>
          <p:nvPr/>
        </p:nvPicPr>
        <p:blipFill>
          <a:blip r:embed="rId2"/>
          <a:stretch>
            <a:fillRect/>
          </a:stretch>
        </p:blipFill>
        <p:spPr>
          <a:xfrm>
            <a:off x="1082943" y="964004"/>
            <a:ext cx="9848676" cy="4597184"/>
          </a:xfrm>
          <a:prstGeom prst="rect">
            <a:avLst/>
          </a:prstGeom>
          <a:ln w="25400">
            <a:solidFill>
              <a:srgbClr val="A7A7A7"/>
            </a:solidFill>
            <a:miter lim="400000"/>
          </a:ln>
        </p:spPr>
      </p:pic>
      <p:sp>
        <p:nvSpPr>
          <p:cNvPr id="310" name="http://wspr.rocks"/>
          <p:cNvSpPr txBox="1"/>
          <p:nvPr/>
        </p:nvSpPr>
        <p:spPr>
          <a:xfrm>
            <a:off x="1129291" y="5660429"/>
            <a:ext cx="2345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a:defRPr u="sng">
                <a:solidFill>
                  <a:srgbClr val="2998E3"/>
                </a:solidFill>
                <a:uFill>
                  <a:solidFill>
                    <a:srgbClr val="2998E3"/>
                  </a:solidFill>
                </a:uFill>
                <a:hlinkClick r:id="" action="ppaction://noaction"/>
              </a:defRPr>
            </a:lvl1pPr>
          </a:lstStyle>
          <a:p>
            <a:pPr>
              <a:defRPr u="none">
                <a:solidFill>
                  <a:srgbClr val="000000"/>
                </a:solidFill>
                <a:uFillTx/>
              </a:defRPr>
            </a:pPr>
            <a:r>
              <a:rPr sz="2400"/>
              <a:t>http://wspr.rocks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1"/>
          <p:cNvSpPr txBox="1">
            <a:spLocks noGrp="1"/>
          </p:cNvSpPr>
          <p:nvPr>
            <p:ph type="title"/>
          </p:nvPr>
        </p:nvSpPr>
        <p:spPr>
          <a:xfrm>
            <a:off x="195622" y="204326"/>
            <a:ext cx="10058401" cy="709997"/>
          </a:xfrm>
          <a:prstGeom prst="rect">
            <a:avLst/>
          </a:prstGeom>
        </p:spPr>
        <p:txBody>
          <a:bodyPr/>
          <a:lstStyle>
            <a:lvl1pPr defTabSz="685800">
              <a:lnSpc>
                <a:spcPct val="100000"/>
              </a:lnSpc>
              <a:defRPr sz="2800">
                <a:solidFill>
                  <a:srgbClr val="0096FF"/>
                </a:solidFill>
                <a:latin typeface="+mn-lt"/>
                <a:ea typeface="+mn-ea"/>
                <a:cs typeface="+mn-cs"/>
                <a:sym typeface="Arial"/>
              </a:defRPr>
            </a:lvl1pPr>
          </a:lstStyle>
          <a:p>
            <a:r>
              <a:t>Gladstone Signal Spotting Challenge</a:t>
            </a:r>
          </a:p>
        </p:txBody>
      </p:sp>
      <p:sp>
        <p:nvSpPr>
          <p:cNvPr id="313" name="Text Placeholder 2"/>
          <p:cNvSpPr txBox="1">
            <a:spLocks noGrp="1"/>
          </p:cNvSpPr>
          <p:nvPr>
            <p:ph type="body" sz="quarter" idx="1"/>
          </p:nvPr>
        </p:nvSpPr>
        <p:spPr>
          <a:xfrm>
            <a:off x="807438" y="1655317"/>
            <a:ext cx="4279100" cy="3401655"/>
          </a:xfrm>
          <a:prstGeom prst="rect">
            <a:avLst/>
          </a:prstGeom>
        </p:spPr>
        <p:txBody>
          <a:bodyPr/>
          <a:lstStyle/>
          <a:p>
            <a:pPr marL="200520" indent="-200520">
              <a:buClrTx/>
              <a:buSzPct val="100000"/>
              <a:buFontTx/>
              <a:buChar char="•"/>
            </a:pPr>
            <a:r>
              <a:t>We are hoping for significantly higher spot counts in 2023 and 2024</a:t>
            </a:r>
          </a:p>
          <a:p>
            <a:pPr marL="200520" indent="-200520">
              <a:buClrTx/>
              <a:buSzPct val="100000"/>
              <a:buFontTx/>
              <a:buChar char="•"/>
            </a:pPr>
            <a:r>
              <a:t>The HamSCI website has details on the Challenge and links to WSPR and FST4W information</a:t>
            </a:r>
          </a:p>
          <a:p>
            <a:pPr marL="200520" indent="-200520">
              <a:buClrTx/>
              <a:buSzPct val="100000"/>
              <a:buFontTx/>
              <a:buChar char="•"/>
            </a:pPr>
            <a:r>
              <a:rPr u="sng">
                <a:solidFill>
                  <a:srgbClr val="2998E3"/>
                </a:solidFill>
                <a:uFill>
                  <a:solidFill>
                    <a:srgbClr val="2998E3"/>
                  </a:solidFill>
                </a:uFill>
                <a:hlinkClick r:id="rId2"/>
              </a:rPr>
              <a:t>https://hamsci.org/contest-info</a:t>
            </a:r>
          </a:p>
          <a:p>
            <a:pPr marL="200520" indent="-200520">
              <a:buClrTx/>
              <a:buSzPct val="100000"/>
              <a:buFontTx/>
              <a:buChar char="•"/>
            </a:pPr>
            <a:r>
              <a:rPr u="sng">
                <a:solidFill>
                  <a:srgbClr val="2998E3"/>
                </a:solidFill>
                <a:uFill>
                  <a:solidFill>
                    <a:srgbClr val="2998E3"/>
                  </a:solidFill>
                </a:uFill>
                <a:hlinkClick r:id="rId3"/>
              </a:rPr>
              <a:t>https://hamsci.org/gssc-faqs</a:t>
            </a:r>
          </a:p>
          <a:p>
            <a:pPr marL="200520" indent="-200520">
              <a:buClrTx/>
              <a:buSzPct val="100000"/>
              <a:buFontTx/>
              <a:buChar char="•"/>
            </a:pPr>
            <a:r>
              <a:rPr u="sng">
                <a:solidFill>
                  <a:srgbClr val="2998E3"/>
                </a:solidFill>
                <a:uFill>
                  <a:solidFill>
                    <a:srgbClr val="2998E3"/>
                  </a:solidFill>
                </a:uFill>
                <a:hlinkClick r:id="rId4"/>
              </a:rPr>
              <a:t>https://hamsci.org/gssc-rules</a:t>
            </a:r>
          </a:p>
          <a:p>
            <a:pPr marL="200520" indent="-200520">
              <a:buClrTx/>
              <a:buSzPct val="100000"/>
              <a:buFontTx/>
              <a:buChar char="•"/>
            </a:pPr>
            <a:r>
              <a:t>Results will be published</a:t>
            </a:r>
          </a:p>
        </p:txBody>
      </p:sp>
      <p:grpSp>
        <p:nvGrpSpPr>
          <p:cNvPr id="316" name="Group"/>
          <p:cNvGrpSpPr/>
          <p:nvPr/>
        </p:nvGrpSpPr>
        <p:grpSpPr>
          <a:xfrm>
            <a:off x="5984129" y="1073703"/>
            <a:ext cx="5124943" cy="4910184"/>
            <a:chOff x="0" y="0"/>
            <a:chExt cx="3843706" cy="3682636"/>
          </a:xfrm>
        </p:grpSpPr>
        <p:pic>
          <p:nvPicPr>
            <p:cNvPr id="314" name="Image" descr="Image"/>
            <p:cNvPicPr>
              <a:picLocks noChangeAspect="1"/>
            </p:cNvPicPr>
            <p:nvPr/>
          </p:nvPicPr>
          <p:blipFill>
            <a:blip r:embed="rId5"/>
            <a:stretch>
              <a:fillRect/>
            </a:stretch>
          </p:blipFill>
          <p:spPr>
            <a:xfrm>
              <a:off x="16723" y="219666"/>
              <a:ext cx="3810261" cy="3462971"/>
            </a:xfrm>
            <a:prstGeom prst="rect">
              <a:avLst/>
            </a:prstGeom>
            <a:ln w="25400" cap="flat">
              <a:solidFill>
                <a:srgbClr val="000000"/>
              </a:solidFill>
              <a:prstDash val="solid"/>
              <a:miter lim="400000"/>
            </a:ln>
            <a:effectLst/>
          </p:spPr>
        </p:pic>
        <p:pic>
          <p:nvPicPr>
            <p:cNvPr id="315" name="Image" descr="Image"/>
            <p:cNvPicPr>
              <a:picLocks noChangeAspect="1"/>
            </p:cNvPicPr>
            <p:nvPr/>
          </p:nvPicPr>
          <p:blipFill>
            <a:blip r:embed="rId6"/>
            <a:stretch>
              <a:fillRect/>
            </a:stretch>
          </p:blipFill>
          <p:spPr>
            <a:xfrm>
              <a:off x="0" y="0"/>
              <a:ext cx="3843707" cy="233154"/>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EQP 2017: RBN Spot Observations"/>
          <p:cNvSpPr txBox="1">
            <a:spLocks noGrp="1"/>
          </p:cNvSpPr>
          <p:nvPr>
            <p:ph type="title"/>
          </p:nvPr>
        </p:nvSpPr>
        <p:spPr>
          <a:xfrm>
            <a:off x="209934" y="146760"/>
            <a:ext cx="10058401" cy="709997"/>
          </a:xfrm>
          <a:prstGeom prst="rect">
            <a:avLst/>
          </a:prstGeom>
        </p:spPr>
        <p:txBody>
          <a:bodyPr/>
          <a:lstStyle>
            <a:lvl1pPr defTabSz="731520">
              <a:lnSpc>
                <a:spcPct val="100000"/>
              </a:lnSpc>
              <a:defRPr sz="3120">
                <a:solidFill>
                  <a:srgbClr val="0096FF"/>
                </a:solidFill>
                <a:latin typeface="+mn-lt"/>
                <a:ea typeface="+mn-ea"/>
                <a:cs typeface="+mn-cs"/>
                <a:sym typeface="Arial"/>
              </a:defRPr>
            </a:lvl1pPr>
          </a:lstStyle>
          <a:p>
            <a:r>
              <a:t>SEQP 2017: RBN Spot Observations</a:t>
            </a:r>
          </a:p>
        </p:txBody>
      </p:sp>
      <p:sp>
        <p:nvSpPr>
          <p:cNvPr id="319" name="RBN spot observations near the time of totality…"/>
          <p:cNvSpPr txBox="1"/>
          <p:nvPr/>
        </p:nvSpPr>
        <p:spPr>
          <a:xfrm>
            <a:off x="3497526" y="3635103"/>
            <a:ext cx="5196947"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algn="ctr" defTabSz="609585">
              <a:defRPr sz="900" u="sng">
                <a:solidFill>
                  <a:srgbClr val="1C1D1E"/>
                </a:solidFill>
                <a:latin typeface="+mj-lt"/>
                <a:ea typeface="+mj-ea"/>
                <a:cs typeface="+mj-cs"/>
                <a:sym typeface="Helvetica"/>
              </a:defRPr>
            </a:pPr>
            <a:r>
              <a:rPr sz="1200" dirty="0"/>
              <a:t>RBN spot observations near the time of totality</a:t>
            </a:r>
          </a:p>
          <a:p>
            <a:pPr defTabSz="609585">
              <a:defRPr sz="900">
                <a:solidFill>
                  <a:srgbClr val="1C1D1E"/>
                </a:solidFill>
                <a:latin typeface="+mj-lt"/>
                <a:ea typeface="+mj-ea"/>
                <a:cs typeface="+mj-cs"/>
                <a:sym typeface="Helvetica"/>
              </a:defRPr>
            </a:pPr>
            <a:endParaRPr sz="1200" dirty="0"/>
          </a:p>
          <a:p>
            <a:pPr defTabSz="609585">
              <a:defRPr sz="900">
                <a:solidFill>
                  <a:srgbClr val="1C1D1E"/>
                </a:solidFill>
                <a:latin typeface="+mj-lt"/>
                <a:ea typeface="+mj-ea"/>
                <a:cs typeface="+mj-cs"/>
                <a:sym typeface="Helvetica"/>
              </a:defRPr>
            </a:pPr>
            <a:r>
              <a:rPr sz="1200" dirty="0"/>
              <a:t>Great circle distance between transmitter and receiver versus epoch for frequencies in the amateur radio bands color coded by spot density. For the contours, the underlying grid is 500 km by 10-min bins. </a:t>
            </a:r>
          </a:p>
          <a:p>
            <a:pPr defTabSz="609585">
              <a:defRPr sz="900">
                <a:solidFill>
                  <a:srgbClr val="1C1D1E"/>
                </a:solidFill>
                <a:latin typeface="+mj-lt"/>
                <a:ea typeface="+mj-ea"/>
                <a:cs typeface="+mj-cs"/>
                <a:sym typeface="Helvetica"/>
              </a:defRPr>
            </a:pPr>
            <a:endParaRPr sz="1200" dirty="0"/>
          </a:p>
          <a:p>
            <a:pPr defTabSz="609585">
              <a:defRPr sz="900">
                <a:solidFill>
                  <a:srgbClr val="1C1D1E"/>
                </a:solidFill>
                <a:latin typeface="+mj-lt"/>
                <a:ea typeface="+mj-ea"/>
                <a:cs typeface="+mj-cs"/>
                <a:sym typeface="Helvetica"/>
              </a:defRPr>
            </a:pPr>
            <a:r>
              <a:rPr sz="1200" dirty="0"/>
              <a:t>The dashed white line shows obscuration at a representative point 40° N, 100° W (roughly the middle of the continental US).</a:t>
            </a:r>
          </a:p>
          <a:p>
            <a:pPr defTabSz="609585">
              <a:defRPr sz="900">
                <a:solidFill>
                  <a:srgbClr val="1C1D1E"/>
                </a:solidFill>
                <a:latin typeface="+mj-lt"/>
                <a:ea typeface="+mj-ea"/>
                <a:cs typeface="+mj-cs"/>
                <a:sym typeface="Helvetica"/>
              </a:defRPr>
            </a:pPr>
            <a:endParaRPr sz="1200" dirty="0"/>
          </a:p>
          <a:p>
            <a:pPr defTabSz="609585">
              <a:defRPr sz="900">
                <a:solidFill>
                  <a:srgbClr val="1C1D1E"/>
                </a:solidFill>
                <a:latin typeface="+mj-lt"/>
                <a:ea typeface="+mj-ea"/>
                <a:cs typeface="+mj-cs"/>
                <a:sym typeface="Helvetica"/>
              </a:defRPr>
            </a:pPr>
            <a:r>
              <a:rPr sz="1200" dirty="0"/>
              <a:t>(</a:t>
            </a:r>
            <a:r>
              <a:rPr lang="en-US" sz="1200" dirty="0" err="1"/>
              <a:t>Frissell</a:t>
            </a:r>
            <a:r>
              <a:rPr lang="en-US" sz="1200" dirty="0"/>
              <a:t>, Nathaniel A., et al. "Modeling amateur radio soundings of the ionospheric response to the 2017 great American eclipse." </a:t>
            </a:r>
            <a:r>
              <a:rPr lang="en-US" sz="1200" i="1" dirty="0"/>
              <a:t>Geophysical Research Letters</a:t>
            </a:r>
            <a:r>
              <a:rPr lang="en-US" sz="1200" dirty="0"/>
              <a:t> 45.10 (2018): 4665-4674.</a:t>
            </a:r>
            <a:r>
              <a:rPr sz="1200" dirty="0"/>
              <a:t>)</a:t>
            </a:r>
          </a:p>
        </p:txBody>
      </p:sp>
      <p:pic>
        <p:nvPicPr>
          <p:cNvPr id="320" name="Image" descr="Image"/>
          <p:cNvPicPr>
            <a:picLocks noChangeAspect="1"/>
          </p:cNvPicPr>
          <p:nvPr/>
        </p:nvPicPr>
        <p:blipFill>
          <a:blip r:embed="rId3"/>
          <a:stretch>
            <a:fillRect/>
          </a:stretch>
        </p:blipFill>
        <p:spPr>
          <a:xfrm>
            <a:off x="1550911" y="1206939"/>
            <a:ext cx="8881348" cy="215591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EQP 2017: RBN Spot Observations"/>
          <p:cNvSpPr txBox="1">
            <a:spLocks noGrp="1"/>
          </p:cNvSpPr>
          <p:nvPr>
            <p:ph type="title"/>
          </p:nvPr>
        </p:nvSpPr>
        <p:spPr>
          <a:xfrm>
            <a:off x="224246" y="146760"/>
            <a:ext cx="10058401" cy="709997"/>
          </a:xfrm>
          <a:prstGeom prst="rect">
            <a:avLst/>
          </a:prstGeom>
        </p:spPr>
        <p:txBody>
          <a:bodyPr/>
          <a:lstStyle>
            <a:lvl1pPr defTabSz="731520">
              <a:lnSpc>
                <a:spcPct val="100000"/>
              </a:lnSpc>
              <a:defRPr sz="3120">
                <a:solidFill>
                  <a:srgbClr val="0096FF"/>
                </a:solidFill>
                <a:latin typeface="+mn-lt"/>
                <a:ea typeface="+mn-ea"/>
                <a:cs typeface="+mn-cs"/>
                <a:sym typeface="Arial"/>
              </a:defRPr>
            </a:lvl1pPr>
          </a:lstStyle>
          <a:p>
            <a:r>
              <a:t>SEQP 2017: RBN Spot Observations</a:t>
            </a:r>
          </a:p>
        </p:txBody>
      </p:sp>
      <p:pic>
        <p:nvPicPr>
          <p:cNvPr id="325" name="Picture 5" descr="Picture 5"/>
          <p:cNvPicPr>
            <a:picLocks noChangeAspect="1"/>
          </p:cNvPicPr>
          <p:nvPr/>
        </p:nvPicPr>
        <p:blipFill>
          <a:blip r:embed="rId3"/>
          <a:srcRect t="27120"/>
          <a:stretch>
            <a:fillRect/>
          </a:stretch>
        </p:blipFill>
        <p:spPr>
          <a:xfrm>
            <a:off x="3497527" y="968083"/>
            <a:ext cx="5197143" cy="5149133"/>
          </a:xfrm>
          <a:prstGeom prst="rect">
            <a:avLst/>
          </a:prstGeom>
          <a:ln w="12700">
            <a:miter lim="400000"/>
          </a:ln>
        </p:spPr>
      </p:pic>
      <p:sp>
        <p:nvSpPr>
          <p:cNvPr id="326" name="(Frissell et al, 2018)"/>
          <p:cNvSpPr txBox="1"/>
          <p:nvPr/>
        </p:nvSpPr>
        <p:spPr>
          <a:xfrm>
            <a:off x="9114381" y="5261295"/>
            <a:ext cx="163992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defTabSz="609585">
              <a:defRPr sz="900">
                <a:solidFill>
                  <a:srgbClr val="1C1D1E"/>
                </a:solidFill>
                <a:latin typeface="+mj-lt"/>
                <a:ea typeface="+mj-ea"/>
                <a:cs typeface="+mj-cs"/>
                <a:sym typeface="Helvetica"/>
              </a:defRPr>
            </a:pPr>
            <a:endParaRPr sz="1200" dirty="0"/>
          </a:p>
          <a:p>
            <a:pPr defTabSz="609585">
              <a:defRPr sz="900">
                <a:solidFill>
                  <a:srgbClr val="1C1D1E"/>
                </a:solidFill>
                <a:latin typeface="+mj-lt"/>
                <a:ea typeface="+mj-ea"/>
                <a:cs typeface="+mj-cs"/>
                <a:sym typeface="Helvetica"/>
              </a:defRPr>
            </a:pPr>
            <a:endParaRPr sz="1200" dirty="0"/>
          </a:p>
          <a:p>
            <a:pPr defTabSz="609585">
              <a:defRPr sz="900">
                <a:solidFill>
                  <a:srgbClr val="1C1D1E"/>
                </a:solidFill>
                <a:latin typeface="+mj-lt"/>
                <a:ea typeface="+mj-ea"/>
                <a:cs typeface="+mj-cs"/>
                <a:sym typeface="Helvetica"/>
              </a:defRPr>
            </a:pPr>
            <a:r>
              <a:rPr sz="1200" dirty="0"/>
              <a:t>(</a:t>
            </a:r>
            <a:r>
              <a:rPr sz="1200" dirty="0" err="1"/>
              <a:t>Frissell</a:t>
            </a:r>
            <a:r>
              <a:rPr sz="1200" dirty="0"/>
              <a:t> et al, 2018)</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le 1"/>
          <p:cNvSpPr txBox="1">
            <a:spLocks noGrp="1"/>
          </p:cNvSpPr>
          <p:nvPr>
            <p:ph type="title"/>
          </p:nvPr>
        </p:nvSpPr>
        <p:spPr>
          <a:xfrm>
            <a:off x="181310" y="146760"/>
            <a:ext cx="10058401" cy="709997"/>
          </a:xfrm>
          <a:prstGeom prst="rect">
            <a:avLst/>
          </a:prstGeom>
        </p:spPr>
        <p:txBody>
          <a:bodyPr/>
          <a:lstStyle>
            <a:lvl1pPr defTabSz="896111">
              <a:defRPr sz="3528">
                <a:solidFill>
                  <a:srgbClr val="0096FF"/>
                </a:solidFill>
              </a:defRPr>
            </a:lvl1pPr>
          </a:lstStyle>
          <a:p>
            <a:r>
              <a:t>Time Delay of Arrival Event</a:t>
            </a:r>
          </a:p>
        </p:txBody>
      </p:sp>
      <p:sp>
        <p:nvSpPr>
          <p:cNvPr id="331" name="Text Placeholder 2"/>
          <p:cNvSpPr txBox="1">
            <a:spLocks noGrp="1"/>
          </p:cNvSpPr>
          <p:nvPr>
            <p:ph type="body" sz="quarter" idx="1"/>
          </p:nvPr>
        </p:nvSpPr>
        <p:spPr>
          <a:xfrm>
            <a:off x="705944" y="5248878"/>
            <a:ext cx="10536589" cy="923405"/>
          </a:xfrm>
          <a:prstGeom prst="rect">
            <a:avLst/>
          </a:prstGeom>
        </p:spPr>
        <p:txBody>
          <a:bodyPr/>
          <a:lstStyle/>
          <a:p>
            <a:pPr marL="200520" indent="-200520">
              <a:buClrTx/>
              <a:buSzPct val="100000"/>
              <a:buFontTx/>
              <a:buChar char="•"/>
            </a:pPr>
            <a:r>
              <a:t>The HamSCI website has all of the details, including a sign-up form</a:t>
            </a:r>
          </a:p>
          <a:p>
            <a:pPr marL="200520" indent="-200520">
              <a:buClrTx/>
              <a:buSzPct val="100000"/>
              <a:buFontTx/>
              <a:buChar char="•"/>
            </a:pPr>
            <a:r>
              <a:rPr u="sng">
                <a:solidFill>
                  <a:srgbClr val="2998E3"/>
                </a:solidFill>
                <a:uFill>
                  <a:solidFill>
                    <a:srgbClr val="2998E3"/>
                  </a:solidFill>
                </a:uFill>
                <a:hlinkClick r:id="rId4"/>
              </a:rPr>
              <a:t>https://hamsci.org/tdoa-event-2023</a:t>
            </a:r>
          </a:p>
        </p:txBody>
      </p:sp>
      <p:pic>
        <p:nvPicPr>
          <p:cNvPr id="332" name="Screenshot 2023-05-16 at 1.03.31 PM copy.jpg" descr="Screenshot 2023-05-16 at 1.03.31 PM copy.jpg"/>
          <p:cNvPicPr>
            <a:picLocks noChangeAspect="1"/>
          </p:cNvPicPr>
          <p:nvPr/>
        </p:nvPicPr>
        <p:blipFill>
          <a:blip r:embed="rId5"/>
          <a:stretch>
            <a:fillRect/>
          </a:stretch>
        </p:blipFill>
        <p:spPr>
          <a:xfrm>
            <a:off x="1687852" y="2628854"/>
            <a:ext cx="7989453" cy="2433337"/>
          </a:xfrm>
          <a:prstGeom prst="rect">
            <a:avLst/>
          </a:prstGeom>
          <a:ln w="12700">
            <a:miter lim="400000"/>
          </a:ln>
        </p:spPr>
      </p:pic>
      <p:sp>
        <p:nvSpPr>
          <p:cNvPr id="333" name="Text Placeholder 2"/>
          <p:cNvSpPr txBox="1"/>
          <p:nvPr/>
        </p:nvSpPr>
        <p:spPr>
          <a:xfrm>
            <a:off x="858186" y="1073069"/>
            <a:ext cx="10536589" cy="1352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200520" indent="-200520">
              <a:lnSpc>
                <a:spcPct val="90000"/>
              </a:lnSpc>
              <a:spcBef>
                <a:spcPts val="1200"/>
              </a:spcBef>
              <a:buSzPct val="100000"/>
              <a:buChar char="•"/>
              <a:defRPr sz="1500">
                <a:solidFill>
                  <a:srgbClr val="3F3F3F"/>
                </a:solidFill>
                <a:latin typeface="Calibri"/>
                <a:ea typeface="Calibri"/>
                <a:cs typeface="Calibri"/>
                <a:sym typeface="Calibri"/>
              </a:defRPr>
            </a:pPr>
            <a:r>
              <a:rPr sz="2000"/>
              <a:t>For the science minded amateur who would like to be part of a controlled experiment</a:t>
            </a:r>
          </a:p>
          <a:p>
            <a:pPr marL="200520" indent="-200520">
              <a:lnSpc>
                <a:spcPct val="90000"/>
              </a:lnSpc>
              <a:spcBef>
                <a:spcPts val="1200"/>
              </a:spcBef>
              <a:buSzPct val="100000"/>
              <a:buChar char="•"/>
              <a:defRPr sz="1500">
                <a:solidFill>
                  <a:srgbClr val="3F3F3F"/>
                </a:solidFill>
                <a:latin typeface="Calibri"/>
                <a:ea typeface="Calibri"/>
                <a:cs typeface="Calibri"/>
                <a:sym typeface="Calibri"/>
              </a:defRPr>
            </a:pPr>
            <a:r>
              <a:rPr sz="2000"/>
              <a:t>Transmit/receive a ‘chirp signal’, custom generated for your station/callsign, during the eclipses</a:t>
            </a:r>
          </a:p>
          <a:p>
            <a:pPr marL="200520" indent="-200520">
              <a:lnSpc>
                <a:spcPct val="90000"/>
              </a:lnSpc>
              <a:spcBef>
                <a:spcPts val="1200"/>
              </a:spcBef>
              <a:buSzPct val="100000"/>
              <a:buChar char="•"/>
              <a:defRPr sz="1500">
                <a:solidFill>
                  <a:srgbClr val="3F3F3F"/>
                </a:solidFill>
                <a:latin typeface="Calibri"/>
                <a:ea typeface="Calibri"/>
                <a:cs typeface="Calibri"/>
                <a:sym typeface="Calibri"/>
              </a:defRPr>
            </a:pPr>
            <a:r>
              <a:rPr sz="2000"/>
              <a:t>Measure changes in the observed F2 layer height as the solar eclipse impacts the ionosphere</a:t>
            </a:r>
          </a:p>
        </p:txBody>
      </p:sp>
      <p:sp>
        <p:nvSpPr>
          <p:cNvPr id="334" name="Image: S. Cerwin, WA5FRF"/>
          <p:cNvSpPr txBox="1"/>
          <p:nvPr/>
        </p:nvSpPr>
        <p:spPr>
          <a:xfrm>
            <a:off x="10230306" y="5609502"/>
            <a:ext cx="1811071" cy="256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a:defRPr sz="800"/>
            </a:lvl1pPr>
          </a:lstStyle>
          <a:p>
            <a:r>
              <a:rPr sz="1067"/>
              <a:t>Image: S. Cerwin, WA5FRF</a:t>
            </a:r>
          </a:p>
        </p:txBody>
      </p:sp>
      <p:pic>
        <p:nvPicPr>
          <p:cNvPr id="335" name="SEQP Test Signal AF8A EN91GN.wav" descr="SEQP Test Signal AF8A EN91GN.wav"/>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0355328" y="3424561"/>
            <a:ext cx="762001" cy="762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49"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664" showWhenStopped="0">
                <p:cTn id="7" fill="hold" display="0">
                  <p:stCondLst>
                    <p:cond delay="indefinite"/>
                  </p:stCondLst>
                </p:cTn>
                <p:tgtEl>
                  <p:spTgt spid="33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Grape Personal Space Weather Stations"/>
          <p:cNvSpPr txBox="1">
            <a:spLocks noGrp="1"/>
          </p:cNvSpPr>
          <p:nvPr>
            <p:ph type="title"/>
          </p:nvPr>
        </p:nvSpPr>
        <p:spPr>
          <a:xfrm>
            <a:off x="224246" y="166303"/>
            <a:ext cx="10058401" cy="709997"/>
          </a:xfrm>
          <a:prstGeom prst="rect">
            <a:avLst/>
          </a:prstGeom>
        </p:spPr>
        <p:txBody>
          <a:bodyPr/>
          <a:lstStyle>
            <a:lvl1pPr defTabSz="896111">
              <a:defRPr sz="3528">
                <a:solidFill>
                  <a:srgbClr val="0096FF"/>
                </a:solidFill>
              </a:defRPr>
            </a:lvl1pPr>
          </a:lstStyle>
          <a:p>
            <a:r>
              <a:t>Grape Personal Space Weather Stations</a:t>
            </a:r>
          </a:p>
        </p:txBody>
      </p:sp>
      <p:sp>
        <p:nvSpPr>
          <p:cNvPr id="338" name="The HamSCI PSWS Project is placing low-cost SDRs in dozens (hundreds?) of locations all across the Americas.…"/>
          <p:cNvSpPr txBox="1">
            <a:spLocks noGrp="1"/>
          </p:cNvSpPr>
          <p:nvPr>
            <p:ph type="body" sz="half" idx="1"/>
          </p:nvPr>
        </p:nvSpPr>
        <p:spPr>
          <a:xfrm>
            <a:off x="717989" y="1169544"/>
            <a:ext cx="5197371" cy="4570625"/>
          </a:xfrm>
          <a:prstGeom prst="rect">
            <a:avLst/>
          </a:prstGeom>
        </p:spPr>
        <p:txBody>
          <a:bodyPr>
            <a:noAutofit/>
          </a:bodyPr>
          <a:lstStyle/>
          <a:p>
            <a:pPr marL="0" indent="0">
              <a:buClrTx/>
              <a:buNone/>
              <a:defRPr sz="2000">
                <a:solidFill>
                  <a:srgbClr val="637052"/>
                </a:solidFill>
              </a:defRPr>
            </a:pPr>
            <a:r>
              <a:t>The HamSCI PSWS Project is placing low-cost SDRs in dozens (hundreds?) of locations all across the Americas.</a:t>
            </a:r>
          </a:p>
          <a:p>
            <a:pPr marL="0" indent="0">
              <a:buClrTx/>
              <a:buNone/>
              <a:defRPr sz="1800">
                <a:solidFill>
                  <a:srgbClr val="637052"/>
                </a:solidFill>
              </a:defRPr>
            </a:pPr>
            <a:r>
              <a:t>The </a:t>
            </a:r>
            <a:r>
              <a:rPr sz="2667"/>
              <a:t>Grape PSWS serves  a very specific purpose:  Recording changes in the Earth's ionosphere through measurements of Doppler frequency shifts observed by monitoring, on a 24/7 basis, frequency standard stations such as </a:t>
            </a:r>
            <a:r>
              <a:rPr sz="2667" b="1">
                <a:hlinkClick r:id="rId2"/>
              </a:rPr>
              <a:t>WWV/H</a:t>
            </a:r>
            <a:r>
              <a:rPr sz="2667"/>
              <a:t> and </a:t>
            </a:r>
            <a:r>
              <a:rPr sz="2667" b="1">
                <a:hlinkClick r:id="rId3"/>
              </a:rPr>
              <a:t>CHU</a:t>
            </a:r>
            <a:r>
              <a:t>.</a:t>
            </a:r>
          </a:p>
        </p:txBody>
      </p:sp>
      <p:pic>
        <p:nvPicPr>
          <p:cNvPr id="339" name="Grape 1.12 Image.png" descr="Grape 1.12 Image.png"/>
          <p:cNvPicPr>
            <a:picLocks noChangeAspect="1"/>
          </p:cNvPicPr>
          <p:nvPr/>
        </p:nvPicPr>
        <p:blipFill>
          <a:blip r:embed="rId4"/>
          <a:stretch>
            <a:fillRect/>
          </a:stretch>
        </p:blipFill>
        <p:spPr>
          <a:xfrm>
            <a:off x="6367000" y="1209837"/>
            <a:ext cx="5019785" cy="3286527"/>
          </a:xfrm>
          <a:prstGeom prst="rect">
            <a:avLst/>
          </a:prstGeom>
          <a:ln w="12700">
            <a:miter lim="400000"/>
          </a:ln>
        </p:spPr>
      </p:pic>
      <p:sp>
        <p:nvSpPr>
          <p:cNvPr id="340" name="Grape PSWS receiver/mixer board…"/>
          <p:cNvSpPr txBox="1"/>
          <p:nvPr/>
        </p:nvSpPr>
        <p:spPr>
          <a:xfrm>
            <a:off x="6930429" y="4715403"/>
            <a:ext cx="3892923" cy="85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p>
            <a:pPr algn="ctr">
              <a:spcBef>
                <a:spcPts val="800"/>
              </a:spcBef>
              <a:defRPr sz="1600">
                <a:latin typeface="Calibri"/>
                <a:ea typeface="Calibri"/>
                <a:cs typeface="Calibri"/>
                <a:sym typeface="Calibri"/>
              </a:defRPr>
            </a:pPr>
            <a:r>
              <a:rPr sz="2133"/>
              <a:t>Grape PSWS receiver/mixer board</a:t>
            </a:r>
          </a:p>
          <a:p>
            <a:pPr algn="ctr">
              <a:spcBef>
                <a:spcPts val="800"/>
              </a:spcBef>
              <a:defRPr sz="1600">
                <a:latin typeface="Calibri"/>
                <a:ea typeface="Calibri"/>
                <a:cs typeface="Calibri"/>
                <a:sym typeface="Calibri"/>
              </a:defRPr>
            </a:pPr>
            <a:r>
              <a:rPr sz="2133"/>
              <a:t> 0.88 x 1.56 inches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26F356-8EEE-15EF-0E49-808B20FC4295}"/>
              </a:ext>
            </a:extLst>
          </p:cNvPr>
          <p:cNvSpPr>
            <a:spLocks noGrp="1"/>
          </p:cNvSpPr>
          <p:nvPr>
            <p:ph type="sldNum" sz="quarter" idx="4"/>
          </p:nvPr>
        </p:nvSpPr>
        <p:spPr/>
        <p:txBody>
          <a:bodyPr/>
          <a:lstStyle/>
          <a:p>
            <a:fld id="{B23C2AF2-0460-C845-B5FE-9023C86DF0D3}" type="slidenum">
              <a:rPr lang="en-US" smtClean="0"/>
              <a:t>3</a:t>
            </a:fld>
            <a:endParaRPr lang="en-US"/>
          </a:p>
        </p:txBody>
      </p:sp>
      <p:sp>
        <p:nvSpPr>
          <p:cNvPr id="3" name="TextBox 2">
            <a:extLst>
              <a:ext uri="{FF2B5EF4-FFF2-40B4-BE49-F238E27FC236}">
                <a16:creationId xmlns:a16="http://schemas.microsoft.com/office/drawing/2014/main" id="{CF35053F-D004-F08D-5E06-847AE5FA2CA1}"/>
              </a:ext>
            </a:extLst>
          </p:cNvPr>
          <p:cNvSpPr txBox="1"/>
          <p:nvPr/>
        </p:nvSpPr>
        <p:spPr>
          <a:xfrm>
            <a:off x="2474259" y="304800"/>
            <a:ext cx="5800165" cy="646331"/>
          </a:xfrm>
          <a:prstGeom prst="rect">
            <a:avLst/>
          </a:prstGeom>
          <a:noFill/>
        </p:spPr>
        <p:txBody>
          <a:bodyPr wrap="square" rtlCol="0">
            <a:spAutoFit/>
          </a:bodyPr>
          <a:lstStyle/>
          <a:p>
            <a:r>
              <a:rPr lang="en-US" sz="3600" dirty="0">
                <a:latin typeface="+mj-lt"/>
              </a:rPr>
              <a:t>Example </a:t>
            </a:r>
            <a:r>
              <a:rPr lang="en-US" sz="3600" dirty="0" err="1">
                <a:latin typeface="+mj-lt"/>
              </a:rPr>
              <a:t>HamSCI</a:t>
            </a:r>
            <a:r>
              <a:rPr lang="en-US" sz="3600" dirty="0">
                <a:latin typeface="+mj-lt"/>
              </a:rPr>
              <a:t> Projects</a:t>
            </a:r>
          </a:p>
        </p:txBody>
      </p:sp>
      <p:sp>
        <p:nvSpPr>
          <p:cNvPr id="6" name="TextBox 5">
            <a:extLst>
              <a:ext uri="{FF2B5EF4-FFF2-40B4-BE49-F238E27FC236}">
                <a16:creationId xmlns:a16="http://schemas.microsoft.com/office/drawing/2014/main" id="{CB789853-CA63-9983-194F-829F8D6800B2}"/>
              </a:ext>
            </a:extLst>
          </p:cNvPr>
          <p:cNvSpPr txBox="1"/>
          <p:nvPr/>
        </p:nvSpPr>
        <p:spPr>
          <a:xfrm>
            <a:off x="560294" y="1133356"/>
            <a:ext cx="11071412" cy="5724644"/>
          </a:xfrm>
          <a:prstGeom prst="rect">
            <a:avLst/>
          </a:prstGeom>
          <a:noFill/>
        </p:spPr>
        <p:txBody>
          <a:bodyPr wrap="square" rtlCol="0">
            <a:spAutoFit/>
          </a:bodyPr>
          <a:lstStyle/>
          <a:p>
            <a:r>
              <a:rPr lang="en-US" sz="2400" dirty="0"/>
              <a:t>2023 &amp; 2024 Solar Eclipse</a:t>
            </a:r>
          </a:p>
          <a:p>
            <a:endParaRPr lang="en-US" sz="2400" dirty="0"/>
          </a:p>
          <a:p>
            <a:r>
              <a:rPr lang="en-US" sz="2400" dirty="0"/>
              <a:t>Personal Space Weather Station</a:t>
            </a:r>
          </a:p>
          <a:p>
            <a:pPr>
              <a:buFont typeface="Arial" panose="020B0604020202020204" pitchFamily="34" charset="0"/>
              <a:buChar char="•"/>
            </a:pPr>
            <a:r>
              <a:rPr lang="en-US" sz="2400" dirty="0"/>
              <a:t>     Grape Low-Cost Personal Space Weather Station (WWV Doppler Monitor)</a:t>
            </a:r>
          </a:p>
          <a:p>
            <a:pPr>
              <a:buFont typeface="Arial" panose="020B0604020202020204" pitchFamily="34" charset="0"/>
              <a:buChar char="•"/>
            </a:pPr>
            <a:r>
              <a:rPr lang="en-US" sz="2400" dirty="0"/>
              <a:t>     </a:t>
            </a:r>
            <a:r>
              <a:rPr lang="en-US" sz="2400" dirty="0" err="1"/>
              <a:t>TangerineSDR</a:t>
            </a:r>
            <a:r>
              <a:rPr lang="en-US" sz="2400" dirty="0"/>
              <a:t> (High-performance Software Defined Radio)</a:t>
            </a:r>
          </a:p>
          <a:p>
            <a:pPr>
              <a:buFont typeface="Arial" panose="020B0604020202020204" pitchFamily="34" charset="0"/>
              <a:buChar char="•"/>
            </a:pPr>
            <a:r>
              <a:rPr lang="en-US" sz="2400" dirty="0"/>
              <a:t>     Ground Magnetometer Module</a:t>
            </a:r>
          </a:p>
          <a:p>
            <a:pPr>
              <a:buFont typeface="Arial" panose="020B0604020202020204" pitchFamily="34" charset="0"/>
              <a:buChar char="•"/>
            </a:pPr>
            <a:r>
              <a:rPr lang="en-US" sz="2400" dirty="0"/>
              <a:t>     VLF Receiver </a:t>
            </a:r>
          </a:p>
          <a:p>
            <a:r>
              <a:rPr lang="en-US" sz="2400" dirty="0"/>
              <a:t>    </a:t>
            </a:r>
          </a:p>
          <a:p>
            <a:r>
              <a:rPr lang="en-US" sz="2400" dirty="0"/>
              <a:t>Sources and Measurement of Traveling Ionospheric Disturbances</a:t>
            </a:r>
          </a:p>
          <a:p>
            <a:endParaRPr lang="en-US" sz="2400" dirty="0"/>
          </a:p>
          <a:p>
            <a:r>
              <a:rPr lang="en-US" sz="2400" dirty="0"/>
              <a:t>Convert </a:t>
            </a:r>
            <a:r>
              <a:rPr lang="en-US" sz="2400" dirty="0" err="1"/>
              <a:t>PHaRLAP</a:t>
            </a:r>
            <a:r>
              <a:rPr lang="en-US" sz="2400" dirty="0"/>
              <a:t> interface from MATLAB to Python</a:t>
            </a:r>
          </a:p>
          <a:p>
            <a:endParaRPr lang="en-US" sz="2400" dirty="0"/>
          </a:p>
          <a:p>
            <a:r>
              <a:rPr lang="en-US" sz="2400" dirty="0"/>
              <a:t>Experiential test transmissions from WWV and WWVH</a:t>
            </a:r>
          </a:p>
          <a:p>
            <a:endParaRPr lang="en-US" dirty="0"/>
          </a:p>
          <a:p>
            <a:endParaRPr lang="en-US" dirty="0"/>
          </a:p>
          <a:p>
            <a:endParaRPr lang="en-US" dirty="0"/>
          </a:p>
        </p:txBody>
      </p:sp>
    </p:spTree>
    <p:extLst>
      <p:ext uri="{BB962C8B-B14F-4D97-AF65-F5344CB8AC3E}">
        <p14:creationId xmlns:p14="http://schemas.microsoft.com/office/powerpoint/2010/main" val="2623578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rape PSWS - For More Information"/>
          <p:cNvSpPr txBox="1">
            <a:spLocks noGrp="1"/>
          </p:cNvSpPr>
          <p:nvPr>
            <p:ph type="title"/>
          </p:nvPr>
        </p:nvSpPr>
        <p:spPr>
          <a:xfrm>
            <a:off x="195622" y="142319"/>
            <a:ext cx="10058401" cy="709997"/>
          </a:xfrm>
          <a:prstGeom prst="rect">
            <a:avLst/>
          </a:prstGeom>
        </p:spPr>
        <p:txBody>
          <a:bodyPr/>
          <a:lstStyle>
            <a:lvl1pPr defTabSz="896111">
              <a:defRPr sz="3528">
                <a:solidFill>
                  <a:srgbClr val="0096FF"/>
                </a:solidFill>
              </a:defRPr>
            </a:lvl1pPr>
          </a:lstStyle>
          <a:p>
            <a:r>
              <a:t>Grape PSWS - For More Information</a:t>
            </a:r>
          </a:p>
        </p:txBody>
      </p:sp>
      <p:sp>
        <p:nvSpPr>
          <p:cNvPr id="343" name="A full explanation of the science behind the Grape PSWS, and the ways that the Grape system components achieve the scientific goals, are beyond the scope of this talk.…"/>
          <p:cNvSpPr txBox="1">
            <a:spLocks noGrp="1"/>
          </p:cNvSpPr>
          <p:nvPr>
            <p:ph type="body" sz="half" idx="1"/>
          </p:nvPr>
        </p:nvSpPr>
        <p:spPr>
          <a:xfrm>
            <a:off x="717989" y="1169544"/>
            <a:ext cx="5197371" cy="4570625"/>
          </a:xfrm>
          <a:prstGeom prst="rect">
            <a:avLst/>
          </a:prstGeom>
        </p:spPr>
        <p:txBody>
          <a:bodyPr>
            <a:noAutofit/>
          </a:bodyPr>
          <a:lstStyle/>
          <a:p>
            <a:pPr marL="0" indent="0">
              <a:buClrTx/>
              <a:buNone/>
              <a:defRPr sz="2000">
                <a:solidFill>
                  <a:srgbClr val="637052"/>
                </a:solidFill>
              </a:defRPr>
            </a:pPr>
            <a:r>
              <a:t>A full explanation of the science behind the Grape PSWS, and the ways that the Grape system components achieve the scientific goals, are beyond the scope of this talk.</a:t>
            </a:r>
          </a:p>
          <a:p>
            <a:pPr marL="0" indent="0">
              <a:buClrTx/>
              <a:buNone/>
              <a:defRPr sz="1800">
                <a:solidFill>
                  <a:srgbClr val="637052"/>
                </a:solidFill>
              </a:defRPr>
            </a:pPr>
            <a:r>
              <a:t>In the simpl</a:t>
            </a:r>
            <a:r>
              <a:rPr sz="2667"/>
              <a:t>est of terms, the Sun greatly affects the ionosphere.  We can sense the bottomside of the ionosphere by measuring the received frequency of stations such as WWV to milliHertz precision.</a:t>
            </a:r>
          </a:p>
        </p:txBody>
      </p:sp>
      <p:pic>
        <p:nvPicPr>
          <p:cNvPr id="344" name="Doppler Diagram from K Collins.png" descr="Doppler Diagram from K Collins.png"/>
          <p:cNvPicPr>
            <a:picLocks noChangeAspect="1"/>
          </p:cNvPicPr>
          <p:nvPr/>
        </p:nvPicPr>
        <p:blipFill>
          <a:blip r:embed="rId2"/>
          <a:stretch>
            <a:fillRect/>
          </a:stretch>
        </p:blipFill>
        <p:spPr>
          <a:xfrm>
            <a:off x="6539986" y="1186477"/>
            <a:ext cx="4887141" cy="3659751"/>
          </a:xfrm>
          <a:prstGeom prst="rect">
            <a:avLst/>
          </a:prstGeom>
          <a:ln w="25400">
            <a:solidFill>
              <a:srgbClr val="000000"/>
            </a:solidFill>
            <a:miter lim="400000"/>
          </a:ln>
        </p:spPr>
      </p:pic>
      <p:sp>
        <p:nvSpPr>
          <p:cNvPr id="345" name="Full details on how to build, how to participate and the science behind the PSWS, visit https://hamsci.org/grape"/>
          <p:cNvSpPr txBox="1"/>
          <p:nvPr/>
        </p:nvSpPr>
        <p:spPr>
          <a:xfrm>
            <a:off x="6523052" y="5039732"/>
            <a:ext cx="4921008"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a:defRPr sz="1500">
                <a:latin typeface="Calibri"/>
                <a:ea typeface="Calibri"/>
                <a:cs typeface="Calibri"/>
                <a:sym typeface="Calibri"/>
              </a:defRPr>
            </a:pPr>
            <a:r>
              <a:rPr sz="2000"/>
              <a:t>Full details on how to build, how to participate and the science behind the PSWS, visit </a:t>
            </a:r>
            <a:r>
              <a:rPr sz="2000" u="sng">
                <a:solidFill>
                  <a:srgbClr val="2998E3"/>
                </a:solidFill>
                <a:uFill>
                  <a:solidFill>
                    <a:srgbClr val="2998E3"/>
                  </a:solidFill>
                </a:uFill>
                <a:hlinkClick r:id="rId3"/>
              </a:rPr>
              <a:t>https://hamsci.org/grape</a:t>
            </a:r>
            <a:r>
              <a:rPr sz="2000"/>
              <a:t> </a:t>
            </a:r>
          </a:p>
        </p:txBody>
      </p:sp>
      <p:sp>
        <p:nvSpPr>
          <p:cNvPr id="346" name="Image: C. Collins, KD8OXT"/>
          <p:cNvSpPr txBox="1"/>
          <p:nvPr/>
        </p:nvSpPr>
        <p:spPr>
          <a:xfrm>
            <a:off x="10386345" y="5842445"/>
            <a:ext cx="1788629" cy="256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spAutoFit/>
          </a:bodyPr>
          <a:lstStyle>
            <a:lvl1pPr>
              <a:defRPr sz="800"/>
            </a:lvl1pPr>
          </a:lstStyle>
          <a:p>
            <a:r>
              <a:rPr sz="1067"/>
              <a:t>Image: C. Collins, KD8OXT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itle 1"/>
          <p:cNvSpPr txBox="1">
            <a:spLocks noGrp="1"/>
          </p:cNvSpPr>
          <p:nvPr>
            <p:ph type="title"/>
          </p:nvPr>
        </p:nvSpPr>
        <p:spPr>
          <a:xfrm>
            <a:off x="195622" y="185255"/>
            <a:ext cx="10058401" cy="709997"/>
          </a:xfrm>
          <a:prstGeom prst="rect">
            <a:avLst/>
          </a:prstGeom>
        </p:spPr>
        <p:txBody>
          <a:bodyPr/>
          <a:lstStyle>
            <a:lvl1pPr defTabSz="859536">
              <a:defRPr sz="3384">
                <a:solidFill>
                  <a:srgbClr val="0096FF"/>
                </a:solidFill>
              </a:defRPr>
            </a:lvl1pPr>
          </a:lstStyle>
          <a:p>
            <a:r>
              <a:t>In Summary: FoEIS is Fun, with a Purpose</a:t>
            </a:r>
          </a:p>
        </p:txBody>
      </p:sp>
      <p:sp>
        <p:nvSpPr>
          <p:cNvPr id="349" name="Text Placeholder 2"/>
          <p:cNvSpPr txBox="1">
            <a:spLocks noGrp="1"/>
          </p:cNvSpPr>
          <p:nvPr>
            <p:ph type="body" idx="1"/>
          </p:nvPr>
        </p:nvSpPr>
        <p:spPr>
          <a:xfrm>
            <a:off x="730146" y="1134923"/>
            <a:ext cx="10922788" cy="4588155"/>
          </a:xfrm>
          <a:prstGeom prst="rect">
            <a:avLst/>
          </a:prstGeom>
        </p:spPr>
        <p:txBody>
          <a:bodyPr/>
          <a:lstStyle/>
          <a:p>
            <a:pPr marL="0" indent="0">
              <a:buClrTx/>
              <a:buNone/>
              <a:defRPr sz="1600" b="1"/>
            </a:pPr>
            <a:r>
              <a:rPr sz="2400" dirty="0"/>
              <a:t>Long term benefits of participation</a:t>
            </a:r>
          </a:p>
          <a:p>
            <a:pPr marL="708508" lvl="1" indent="-200520">
              <a:buClrTx/>
              <a:buSzPct val="100000"/>
              <a:buFontTx/>
              <a:buChar char="•"/>
              <a:defRPr sz="1600"/>
            </a:pPr>
            <a:r>
              <a:rPr sz="2400" dirty="0"/>
              <a:t>Improved understanding of HF propagation </a:t>
            </a:r>
          </a:p>
          <a:p>
            <a:pPr marL="708508" lvl="1" indent="-200520">
              <a:buClrTx/>
              <a:buSzPct val="100000"/>
              <a:buFontTx/>
              <a:buChar char="•"/>
              <a:defRPr sz="1600"/>
            </a:pPr>
            <a:r>
              <a:rPr sz="2400" dirty="0"/>
              <a:t>Improved models of the ionosphere</a:t>
            </a:r>
          </a:p>
          <a:p>
            <a:pPr marL="708508" lvl="1" indent="-200520">
              <a:buClrTx/>
              <a:buSzPct val="100000"/>
              <a:buFontTx/>
              <a:buChar char="•"/>
              <a:defRPr sz="1600"/>
            </a:pPr>
            <a:r>
              <a:rPr sz="2400" dirty="0"/>
              <a:t>More accurate propagation forecasts</a:t>
            </a:r>
          </a:p>
          <a:p>
            <a:pPr marL="708508" lvl="1" indent="-200520">
              <a:buClrTx/>
              <a:buSzPct val="100000"/>
              <a:buFontTx/>
              <a:buChar char="•"/>
              <a:defRPr sz="1600"/>
            </a:pPr>
            <a:r>
              <a:rPr sz="2400" dirty="0"/>
              <a:t>And who knows what else?  Scientific discoveries are never planned, only experienced.</a:t>
            </a:r>
          </a:p>
          <a:p>
            <a:pPr lvl="1" indent="304792">
              <a:buClrTx/>
              <a:defRPr sz="1600"/>
            </a:pPr>
            <a:endParaRPr sz="2400" dirty="0"/>
          </a:p>
          <a:p>
            <a:pPr lvl="1">
              <a:buClrTx/>
              <a:defRPr sz="1600" b="1"/>
            </a:pPr>
            <a:r>
              <a:rPr sz="2400" dirty="0"/>
              <a:t>Interested in Participating?</a:t>
            </a:r>
          </a:p>
          <a:p>
            <a:pPr marL="708508" indent="-200520">
              <a:buClrTx/>
              <a:buSzPct val="100000"/>
              <a:buFontTx/>
              <a:buChar char="•"/>
              <a:defRPr sz="1600"/>
            </a:pPr>
            <a:r>
              <a:rPr sz="2400" dirty="0"/>
              <a:t>Follow </a:t>
            </a:r>
            <a:r>
              <a:rPr sz="2400" u="sng" dirty="0">
                <a:solidFill>
                  <a:srgbClr val="0000FF"/>
                </a:solidFill>
                <a:uFill>
                  <a:solidFill>
                    <a:srgbClr val="0000FF"/>
                  </a:solidFill>
                </a:uFill>
                <a:hlinkClick r:id="rId2"/>
              </a:rPr>
              <a:t>HamSCI.org/eclipse</a:t>
            </a:r>
            <a:r>
              <a:rPr sz="2400" dirty="0"/>
              <a:t> and join</a:t>
            </a:r>
            <a:r>
              <a:rPr lang="en-US" sz="2400" dirty="0"/>
              <a:t> </a:t>
            </a:r>
            <a:r>
              <a:rPr sz="2400" u="sng" dirty="0">
                <a:solidFill>
                  <a:srgbClr val="0000FF"/>
                </a:solidFill>
                <a:uFill>
                  <a:solidFill>
                    <a:srgbClr val="0000FF"/>
                  </a:solidFill>
                </a:uFill>
                <a:hlinkClick r:id="rId3"/>
              </a:rPr>
              <a:t>https://groups.google.com/g/hamsci-eclipse</a:t>
            </a:r>
            <a:r>
              <a:rPr sz="2400" dirty="0"/>
              <a:t> </a:t>
            </a:r>
          </a:p>
          <a:p>
            <a:pPr marL="708508" indent="-200520">
              <a:buClrTx/>
              <a:buSzPct val="100000"/>
              <a:buFontTx/>
              <a:buChar char="•"/>
              <a:defRPr sz="1600"/>
            </a:pPr>
            <a:r>
              <a:rPr sz="2400" dirty="0"/>
              <a:t>Pre-register for the events at </a:t>
            </a:r>
            <a:r>
              <a:rPr sz="2400" u="sng" dirty="0">
                <a:solidFill>
                  <a:srgbClr val="0000FF"/>
                </a:solidFill>
                <a:uFill>
                  <a:solidFill>
                    <a:srgbClr val="0000FF"/>
                  </a:solidFill>
                </a:uFill>
                <a:hlinkClick r:id="rId2"/>
              </a:rPr>
              <a:t>HamSCI.org/eclipse</a:t>
            </a:r>
            <a:r>
              <a:rPr sz="2400" dirty="0"/>
              <a:t> </a:t>
            </a:r>
          </a:p>
          <a:p>
            <a:pPr marL="708508" indent="-200520">
              <a:buClrTx/>
              <a:buSzPct val="100000"/>
              <a:buFontTx/>
              <a:buChar char="•"/>
              <a:defRPr sz="1600" i="1"/>
            </a:pPr>
            <a:r>
              <a:rPr sz="2400" dirty="0"/>
              <a:t>Operate in the SEQP, TDOA Event or build a Grape receiver!!!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A982-77E4-49DD-8141-152C468528A2}"/>
              </a:ext>
            </a:extLst>
          </p:cNvPr>
          <p:cNvSpPr>
            <a:spLocks noGrp="1"/>
          </p:cNvSpPr>
          <p:nvPr>
            <p:ph type="title"/>
          </p:nvPr>
        </p:nvSpPr>
        <p:spPr/>
        <p:txBody>
          <a:bodyPr/>
          <a:lstStyle/>
          <a:p>
            <a:r>
              <a:rPr lang="en-US" dirty="0" err="1"/>
              <a:t>PHaRLAP</a:t>
            </a:r>
            <a:r>
              <a:rPr lang="en-US" dirty="0"/>
              <a:t> interface changed to Python</a:t>
            </a:r>
          </a:p>
        </p:txBody>
      </p:sp>
      <p:sp>
        <p:nvSpPr>
          <p:cNvPr id="3" name="Text Placeholder 2">
            <a:extLst>
              <a:ext uri="{FF2B5EF4-FFF2-40B4-BE49-F238E27FC236}">
                <a16:creationId xmlns:a16="http://schemas.microsoft.com/office/drawing/2014/main" id="{961484D2-CCCE-3F73-2F9B-48C10641FCEE}"/>
              </a:ext>
            </a:extLst>
          </p:cNvPr>
          <p:cNvSpPr>
            <a:spLocks noGrp="1"/>
          </p:cNvSpPr>
          <p:nvPr>
            <p:ph type="body" idx="1"/>
          </p:nvPr>
        </p:nvSpPr>
        <p:spPr>
          <a:xfrm>
            <a:off x="331695" y="890904"/>
            <a:ext cx="11564471" cy="2221264"/>
          </a:xfrm>
        </p:spPr>
        <p:txBody>
          <a:bodyPr>
            <a:normAutofit fontScale="92500" lnSpcReduction="10000"/>
          </a:bodyPr>
          <a:lstStyle/>
          <a:p>
            <a:r>
              <a:rPr lang="en-US" dirty="0" err="1"/>
              <a:t>PHaRLAP</a:t>
            </a:r>
            <a:r>
              <a:rPr lang="en-US" dirty="0"/>
              <a:t> is an ionosphere raytracing program available for free from </a:t>
            </a:r>
            <a:r>
              <a:rPr lang="en-US"/>
              <a:t>the Australian </a:t>
            </a:r>
            <a:r>
              <a:rPr lang="en-US" dirty="0"/>
              <a:t>government using MATLAB</a:t>
            </a:r>
          </a:p>
          <a:p>
            <a:r>
              <a:rPr lang="en-US" dirty="0" err="1"/>
              <a:t>PyLap</a:t>
            </a:r>
            <a:r>
              <a:rPr lang="en-US" dirty="0"/>
              <a:t> enables using </a:t>
            </a:r>
            <a:r>
              <a:rPr lang="en-US" dirty="0" err="1"/>
              <a:t>PHaRLAP</a:t>
            </a:r>
            <a:r>
              <a:rPr lang="en-US" dirty="0"/>
              <a:t> with Python</a:t>
            </a:r>
          </a:p>
          <a:p>
            <a:r>
              <a:rPr lang="en-US" dirty="0"/>
              <a:t>https://github.com/HamSCI/PyLap</a:t>
            </a:r>
          </a:p>
        </p:txBody>
      </p:sp>
      <p:sp>
        <p:nvSpPr>
          <p:cNvPr id="4" name="Slide Number Placeholder 3">
            <a:extLst>
              <a:ext uri="{FF2B5EF4-FFF2-40B4-BE49-F238E27FC236}">
                <a16:creationId xmlns:a16="http://schemas.microsoft.com/office/drawing/2014/main" id="{44CC0663-B7B4-7EF6-0391-4CCE416FD6A9}"/>
              </a:ext>
            </a:extLst>
          </p:cNvPr>
          <p:cNvSpPr>
            <a:spLocks noGrp="1"/>
          </p:cNvSpPr>
          <p:nvPr>
            <p:ph type="sldNum" sz="quarter" idx="4"/>
          </p:nvPr>
        </p:nvSpPr>
        <p:spPr/>
        <p:txBody>
          <a:bodyPr/>
          <a:lstStyle/>
          <a:p>
            <a:fld id="{430C441E-E6AD-4414-8B21-29D8B6194FF5}" type="slidenum">
              <a:rPr lang="en-US" smtClean="0"/>
              <a:pPr/>
              <a:t>32</a:t>
            </a:fld>
            <a:endParaRPr lang="en-US" dirty="0"/>
          </a:p>
        </p:txBody>
      </p:sp>
      <p:pic>
        <p:nvPicPr>
          <p:cNvPr id="6" name="Picture 5">
            <a:extLst>
              <a:ext uri="{FF2B5EF4-FFF2-40B4-BE49-F238E27FC236}">
                <a16:creationId xmlns:a16="http://schemas.microsoft.com/office/drawing/2014/main" id="{74136F46-48FE-0531-BA6D-7CDA1AB4C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8" y="3429000"/>
            <a:ext cx="7738311" cy="2731169"/>
          </a:xfrm>
          <a:prstGeom prst="rect">
            <a:avLst/>
          </a:prstGeom>
        </p:spPr>
      </p:pic>
      <p:pic>
        <p:nvPicPr>
          <p:cNvPr id="8" name="Picture 7">
            <a:extLst>
              <a:ext uri="{FF2B5EF4-FFF2-40B4-BE49-F238E27FC236}">
                <a16:creationId xmlns:a16="http://schemas.microsoft.com/office/drawing/2014/main" id="{7FBEDCC7-BDF6-220E-CB0B-7E7BE456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158" y="2566737"/>
            <a:ext cx="4621202" cy="3465901"/>
          </a:xfrm>
          <a:prstGeom prst="rect">
            <a:avLst/>
          </a:prstGeom>
        </p:spPr>
      </p:pic>
    </p:spTree>
    <p:extLst>
      <p:ext uri="{BB962C8B-B14F-4D97-AF65-F5344CB8AC3E}">
        <p14:creationId xmlns:p14="http://schemas.microsoft.com/office/powerpoint/2010/main" val="3449729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4DAF-190F-C246-5F8E-56DC1A26AE0F}"/>
              </a:ext>
            </a:extLst>
          </p:cNvPr>
          <p:cNvSpPr>
            <a:spLocks noGrp="1"/>
          </p:cNvSpPr>
          <p:nvPr>
            <p:ph type="title"/>
          </p:nvPr>
        </p:nvSpPr>
        <p:spPr/>
        <p:txBody>
          <a:bodyPr/>
          <a:lstStyle/>
          <a:p>
            <a:r>
              <a:rPr lang="en-US" dirty="0"/>
              <a:t>WWV/WWVH enhanced transmissions</a:t>
            </a:r>
          </a:p>
        </p:txBody>
      </p:sp>
      <p:sp>
        <p:nvSpPr>
          <p:cNvPr id="3" name="Text Placeholder 2">
            <a:extLst>
              <a:ext uri="{FF2B5EF4-FFF2-40B4-BE49-F238E27FC236}">
                <a16:creationId xmlns:a16="http://schemas.microsoft.com/office/drawing/2014/main" id="{ACE7ABCF-2257-2268-97B5-EF029950628F}"/>
              </a:ext>
            </a:extLst>
          </p:cNvPr>
          <p:cNvSpPr>
            <a:spLocks noGrp="1"/>
          </p:cNvSpPr>
          <p:nvPr>
            <p:ph type="body" idx="1"/>
          </p:nvPr>
        </p:nvSpPr>
        <p:spPr/>
        <p:txBody>
          <a:bodyPr>
            <a:normAutofit fontScale="62500" lnSpcReduction="20000"/>
          </a:bodyPr>
          <a:lstStyle/>
          <a:p>
            <a:pPr marL="152397" indent="0">
              <a:buNone/>
            </a:pPr>
            <a:r>
              <a:rPr lang="en-US" dirty="0"/>
              <a:t>Enhance scientific use of WWV/WWVH. </a:t>
            </a:r>
            <a:r>
              <a:rPr lang="en-US"/>
              <a:t>https://www.hamsci.org/wwv</a:t>
            </a:r>
            <a:endParaRPr lang="en-US" dirty="0"/>
          </a:p>
          <a:p>
            <a:pPr>
              <a:buFont typeface="Arial" panose="020B0604020202020204" pitchFamily="34" charset="0"/>
              <a:buChar char="•"/>
            </a:pPr>
            <a:r>
              <a:rPr lang="en-US" dirty="0"/>
              <a:t>10 second voice announcement. </a:t>
            </a:r>
          </a:p>
          <a:p>
            <a:pPr>
              <a:buFont typeface="Arial" panose="020B0604020202020204" pitchFamily="34" charset="0"/>
              <a:buChar char="•"/>
            </a:pPr>
            <a:r>
              <a:rPr lang="en-US" dirty="0"/>
              <a:t>Gaussian white noise (2 seconds). </a:t>
            </a:r>
          </a:p>
          <a:p>
            <a:pPr>
              <a:buFont typeface="Arial" panose="020B0604020202020204" pitchFamily="34" charset="0"/>
              <a:buChar char="•"/>
            </a:pPr>
            <a:r>
              <a:rPr lang="en-US" dirty="0"/>
              <a:t>One second blank time. </a:t>
            </a:r>
          </a:p>
          <a:p>
            <a:pPr>
              <a:buFont typeface="Arial" panose="020B0604020202020204" pitchFamily="34" charset="0"/>
              <a:buChar char="•"/>
            </a:pPr>
            <a:r>
              <a:rPr lang="en-US" dirty="0"/>
              <a:t>Phase-coherent 2, 3, 4, 5 kHz sine waves that drop down by 3 dB 9 times, 10 seconds total. </a:t>
            </a:r>
          </a:p>
          <a:p>
            <a:pPr>
              <a:buFont typeface="Arial" panose="020B0604020202020204" pitchFamily="34" charset="0"/>
              <a:buChar char="•"/>
            </a:pPr>
            <a:r>
              <a:rPr lang="en-US" dirty="0"/>
              <a:t>One second blank time. </a:t>
            </a:r>
          </a:p>
          <a:p>
            <a:pPr>
              <a:buFont typeface="Arial" panose="020B0604020202020204" pitchFamily="34" charset="0"/>
              <a:buChar char="•"/>
            </a:pPr>
            <a:r>
              <a:rPr lang="en-US" dirty="0"/>
              <a:t>An eight-second sequence consisting of linear up-chirps and down-chirps, generated</a:t>
            </a:r>
          </a:p>
          <a:p>
            <a:pPr>
              <a:buFont typeface="Arial" panose="020B0604020202020204" pitchFamily="34" charset="0"/>
              <a:buChar char="•"/>
            </a:pPr>
            <a:r>
              <a:rPr lang="en-US" dirty="0"/>
              <a:t>2 seconds blank time.</a:t>
            </a:r>
          </a:p>
          <a:p>
            <a:pPr>
              <a:buFont typeface="Arial" panose="020B0604020202020204" pitchFamily="34" charset="0"/>
              <a:buChar char="•"/>
            </a:pPr>
            <a:r>
              <a:rPr lang="en-US" dirty="0"/>
              <a:t>A one-cycle burst at 2.5 kHz frequency, for time domain measurement, repeated 5 times over the course of 1 second; then the same for 5 kHz.</a:t>
            </a:r>
          </a:p>
          <a:p>
            <a:pPr>
              <a:buFont typeface="Arial" panose="020B0604020202020204" pitchFamily="34" charset="0"/>
              <a:buChar char="•"/>
            </a:pPr>
            <a:r>
              <a:rPr lang="en-US" dirty="0"/>
              <a:t>One second blank time. </a:t>
            </a:r>
          </a:p>
          <a:p>
            <a:pPr>
              <a:buFont typeface="Arial" panose="020B0604020202020204" pitchFamily="34" charset="0"/>
              <a:buChar char="•"/>
            </a:pPr>
            <a:r>
              <a:rPr lang="en-US" dirty="0"/>
              <a:t>Repeated 2 seconds of Gaussian white noise for synchronization. Same sequence.</a:t>
            </a:r>
          </a:p>
          <a:p>
            <a:pPr>
              <a:buFont typeface="Arial" panose="020B0604020202020204" pitchFamily="34" charset="0"/>
              <a:buChar char="•"/>
            </a:pPr>
            <a:r>
              <a:rPr lang="en-US" dirty="0"/>
              <a:t>3 seconds blank time.</a:t>
            </a:r>
          </a:p>
          <a:p>
            <a:pPr marL="152397" indent="0">
              <a:buNone/>
            </a:pPr>
            <a:endParaRPr lang="en-US" dirty="0"/>
          </a:p>
        </p:txBody>
      </p:sp>
      <p:sp>
        <p:nvSpPr>
          <p:cNvPr id="4" name="Slide Number Placeholder 3">
            <a:extLst>
              <a:ext uri="{FF2B5EF4-FFF2-40B4-BE49-F238E27FC236}">
                <a16:creationId xmlns:a16="http://schemas.microsoft.com/office/drawing/2014/main" id="{2F36ACF7-0A73-F8DA-3D78-9D57F5F13F2F}"/>
              </a:ext>
            </a:extLst>
          </p:cNvPr>
          <p:cNvSpPr>
            <a:spLocks noGrp="1"/>
          </p:cNvSpPr>
          <p:nvPr>
            <p:ph type="sldNum" sz="quarter" idx="4"/>
          </p:nvPr>
        </p:nvSpPr>
        <p:spPr/>
        <p:txBody>
          <a:bodyPr/>
          <a:lstStyle/>
          <a:p>
            <a:fld id="{430C441E-E6AD-4414-8B21-29D8B6194FF5}" type="slidenum">
              <a:rPr lang="en-US" smtClean="0"/>
              <a:pPr/>
              <a:t>33</a:t>
            </a:fld>
            <a:endParaRPr lang="en-US" dirty="0"/>
          </a:p>
        </p:txBody>
      </p:sp>
    </p:spTree>
    <p:extLst>
      <p:ext uri="{BB962C8B-B14F-4D97-AF65-F5344CB8AC3E}">
        <p14:creationId xmlns:p14="http://schemas.microsoft.com/office/powerpoint/2010/main" val="4252658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5244-BBDE-4665-95CA-15F4045E767D}"/>
              </a:ext>
            </a:extLst>
          </p:cNvPr>
          <p:cNvSpPr>
            <a:spLocks noGrp="1"/>
          </p:cNvSpPr>
          <p:nvPr>
            <p:ph type="title"/>
          </p:nvPr>
        </p:nvSpPr>
        <p:spPr/>
        <p:txBody>
          <a:bodyPr/>
          <a:lstStyle/>
          <a:p>
            <a:r>
              <a:rPr lang="en-US" dirty="0"/>
              <a:t>Getting Involved</a:t>
            </a:r>
          </a:p>
        </p:txBody>
      </p:sp>
      <p:sp>
        <p:nvSpPr>
          <p:cNvPr id="3" name="Text Placeholder 2">
            <a:extLst>
              <a:ext uri="{FF2B5EF4-FFF2-40B4-BE49-F238E27FC236}">
                <a16:creationId xmlns:a16="http://schemas.microsoft.com/office/drawing/2014/main" id="{C5A6D026-F490-43A8-91A4-BEC6DE9095B8}"/>
              </a:ext>
            </a:extLst>
          </p:cNvPr>
          <p:cNvSpPr>
            <a:spLocks noGrp="1"/>
          </p:cNvSpPr>
          <p:nvPr>
            <p:ph type="body" idx="1"/>
          </p:nvPr>
        </p:nvSpPr>
        <p:spPr>
          <a:xfrm>
            <a:off x="299803" y="970851"/>
            <a:ext cx="4846357" cy="5045005"/>
          </a:xfrm>
        </p:spPr>
        <p:txBody>
          <a:bodyPr anchor="t">
            <a:normAutofit/>
          </a:bodyPr>
          <a:lstStyle/>
          <a:p>
            <a:r>
              <a:rPr lang="en-US" sz="2667" b="1" dirty="0"/>
              <a:t>HamSCI now has over 800 members!</a:t>
            </a:r>
          </a:p>
          <a:p>
            <a:r>
              <a:rPr lang="en-US" sz="2667" dirty="0"/>
              <a:t>Join by visiting </a:t>
            </a:r>
            <a:r>
              <a:rPr lang="en-US" sz="2667" b="1" u="sng" dirty="0"/>
              <a:t>hamsci.org</a:t>
            </a:r>
          </a:p>
          <a:p>
            <a:r>
              <a:rPr lang="en-US" sz="2667" dirty="0"/>
              <a:t>Main Google group is open discussion for all things related to HamSCI.</a:t>
            </a:r>
          </a:p>
          <a:p>
            <a:r>
              <a:rPr lang="en-US" sz="2667" dirty="0"/>
              <a:t>Many specialized email lists and telecons, too!</a:t>
            </a:r>
          </a:p>
          <a:p>
            <a:r>
              <a:rPr lang="en-US" sz="2667" dirty="0"/>
              <a:t>Yearly 2 day hybrid workshop</a:t>
            </a:r>
          </a:p>
        </p:txBody>
      </p:sp>
      <p:sp>
        <p:nvSpPr>
          <p:cNvPr id="4" name="Slide Number Placeholder 3">
            <a:extLst>
              <a:ext uri="{FF2B5EF4-FFF2-40B4-BE49-F238E27FC236}">
                <a16:creationId xmlns:a16="http://schemas.microsoft.com/office/drawing/2014/main" id="{4ED56A61-CECA-4158-A4A8-BEFBE2C99CF0}"/>
              </a:ext>
            </a:extLst>
          </p:cNvPr>
          <p:cNvSpPr>
            <a:spLocks noGrp="1"/>
          </p:cNvSpPr>
          <p:nvPr>
            <p:ph type="sldNum" sz="quarter" idx="4"/>
          </p:nvPr>
        </p:nvSpPr>
        <p:spPr/>
        <p:txBody>
          <a:bodyPr/>
          <a:lstStyle/>
          <a:p>
            <a:pPr defTabSz="1219170"/>
            <a:fld id="{B23C2AF2-0460-C845-B5FE-9023C86DF0D3}" type="slidenum">
              <a:rPr lang="en-US" kern="0">
                <a:solidFill>
                  <a:prstClr val="black"/>
                </a:solidFill>
              </a:rPr>
              <a:pPr defTabSz="1219170"/>
              <a:t>34</a:t>
            </a:fld>
            <a:endParaRPr lang="en-US" kern="0" dirty="0">
              <a:solidFill>
                <a:prstClr val="black"/>
              </a:solidFill>
            </a:endParaRPr>
          </a:p>
        </p:txBody>
      </p:sp>
      <p:pic>
        <p:nvPicPr>
          <p:cNvPr id="8" name="Picture 7">
            <a:extLst>
              <a:ext uri="{FF2B5EF4-FFF2-40B4-BE49-F238E27FC236}">
                <a16:creationId xmlns:a16="http://schemas.microsoft.com/office/drawing/2014/main" id="{C6725970-4374-4A26-B9FF-661466D128A3}"/>
              </a:ext>
            </a:extLst>
          </p:cNvPr>
          <p:cNvPicPr>
            <a:picLocks noChangeAspect="1"/>
          </p:cNvPicPr>
          <p:nvPr/>
        </p:nvPicPr>
        <p:blipFill>
          <a:blip r:embed="rId3"/>
          <a:srcRect/>
          <a:stretch/>
        </p:blipFill>
        <p:spPr>
          <a:xfrm>
            <a:off x="5381659" y="336670"/>
            <a:ext cx="6682027" cy="5679185"/>
          </a:xfrm>
          <a:prstGeom prst="rect">
            <a:avLst/>
          </a:prstGeom>
        </p:spPr>
      </p:pic>
      <p:sp>
        <p:nvSpPr>
          <p:cNvPr id="7" name="Rectangle: Rounded Corners 6">
            <a:extLst>
              <a:ext uri="{FF2B5EF4-FFF2-40B4-BE49-F238E27FC236}">
                <a16:creationId xmlns:a16="http://schemas.microsoft.com/office/drawing/2014/main" id="{BE8183C7-FDE3-4258-87D4-BD315C8F5524}"/>
              </a:ext>
            </a:extLst>
          </p:cNvPr>
          <p:cNvSpPr/>
          <p:nvPr/>
        </p:nvSpPr>
        <p:spPr>
          <a:xfrm>
            <a:off x="7899667" y="3761222"/>
            <a:ext cx="1560948" cy="3397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Arial"/>
              <a:sym typeface="Arial"/>
            </a:endParaRPr>
          </a:p>
        </p:txBody>
      </p:sp>
      <p:cxnSp>
        <p:nvCxnSpPr>
          <p:cNvPr id="13" name="Straight Arrow Connector 12">
            <a:extLst>
              <a:ext uri="{FF2B5EF4-FFF2-40B4-BE49-F238E27FC236}">
                <a16:creationId xmlns:a16="http://schemas.microsoft.com/office/drawing/2014/main" id="{B521626E-658A-4969-8AAD-EE4F1A849C10}"/>
              </a:ext>
            </a:extLst>
          </p:cNvPr>
          <p:cNvCxnSpPr>
            <a:cxnSpLocks/>
          </p:cNvCxnSpPr>
          <p:nvPr/>
        </p:nvCxnSpPr>
        <p:spPr>
          <a:xfrm flipH="1">
            <a:off x="9672414" y="3935209"/>
            <a:ext cx="818804"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16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9CB3-F4B2-4223-B616-382BC3985FDA}"/>
              </a:ext>
            </a:extLst>
          </p:cNvPr>
          <p:cNvSpPr>
            <a:spLocks noGrp="1"/>
          </p:cNvSpPr>
          <p:nvPr>
            <p:ph type="title"/>
          </p:nvPr>
        </p:nvSpPr>
        <p:spPr/>
        <p:txBody>
          <a:bodyPr/>
          <a:lstStyle/>
          <a:p>
            <a:r>
              <a:rPr lang="en-US" dirty="0"/>
              <a:t>HamSCI Zoom Telecons</a:t>
            </a:r>
          </a:p>
        </p:txBody>
      </p:sp>
      <p:sp>
        <p:nvSpPr>
          <p:cNvPr id="4" name="Slide Number Placeholder 3">
            <a:extLst>
              <a:ext uri="{FF2B5EF4-FFF2-40B4-BE49-F238E27FC236}">
                <a16:creationId xmlns:a16="http://schemas.microsoft.com/office/drawing/2014/main" id="{0037B998-4DAC-45EF-831E-5D0875599BED}"/>
              </a:ext>
            </a:extLst>
          </p:cNvPr>
          <p:cNvSpPr>
            <a:spLocks noGrp="1"/>
          </p:cNvSpPr>
          <p:nvPr>
            <p:ph type="sldNum" sz="quarter" idx="4"/>
          </p:nvPr>
        </p:nvSpPr>
        <p:spPr/>
        <p:txBody>
          <a:bodyPr/>
          <a:lstStyle/>
          <a:p>
            <a:pPr defTabSz="1219170"/>
            <a:fld id="{B23C2AF2-0460-C845-B5FE-9023C86DF0D3}" type="slidenum">
              <a:rPr lang="en-US" kern="0">
                <a:solidFill>
                  <a:prstClr val="black"/>
                </a:solidFill>
              </a:rPr>
              <a:pPr defTabSz="1219170"/>
              <a:t>35</a:t>
            </a:fld>
            <a:endParaRPr lang="en-US" kern="0" dirty="0">
              <a:solidFill>
                <a:prstClr val="black"/>
              </a:solidFill>
            </a:endParaRPr>
          </a:p>
        </p:txBody>
      </p:sp>
      <p:graphicFrame>
        <p:nvGraphicFramePr>
          <p:cNvPr id="5" name="Table 5">
            <a:extLst>
              <a:ext uri="{FF2B5EF4-FFF2-40B4-BE49-F238E27FC236}">
                <a16:creationId xmlns:a16="http://schemas.microsoft.com/office/drawing/2014/main" id="{B7A34B3D-B2D8-4014-AF6F-ACE28BEC9982}"/>
              </a:ext>
            </a:extLst>
          </p:cNvPr>
          <p:cNvGraphicFramePr>
            <a:graphicFrameLocks noGrp="1"/>
          </p:cNvGraphicFramePr>
          <p:nvPr>
            <p:extLst>
              <p:ext uri="{D42A27DB-BD31-4B8C-83A1-F6EECF244321}">
                <p14:modId xmlns:p14="http://schemas.microsoft.com/office/powerpoint/2010/main" val="4221812824"/>
              </p:ext>
            </p:extLst>
          </p:nvPr>
        </p:nvGraphicFramePr>
        <p:xfrm>
          <a:off x="281511" y="922083"/>
          <a:ext cx="11642361" cy="4707759"/>
        </p:xfrm>
        <a:graphic>
          <a:graphicData uri="http://schemas.openxmlformats.org/drawingml/2006/table">
            <a:tbl>
              <a:tblPr firstCol="1" bandRow="1">
                <a:tableStyleId>{5C22544A-7EE6-4342-B048-85BDC9FD1C3A}</a:tableStyleId>
              </a:tblPr>
              <a:tblGrid>
                <a:gridCol w="2899299">
                  <a:extLst>
                    <a:ext uri="{9D8B030D-6E8A-4147-A177-3AD203B41FA5}">
                      <a16:colId xmlns:a16="http://schemas.microsoft.com/office/drawing/2014/main" val="1038798036"/>
                    </a:ext>
                  </a:extLst>
                </a:gridCol>
                <a:gridCol w="4862275">
                  <a:extLst>
                    <a:ext uri="{9D8B030D-6E8A-4147-A177-3AD203B41FA5}">
                      <a16:colId xmlns:a16="http://schemas.microsoft.com/office/drawing/2014/main" val="3302654652"/>
                    </a:ext>
                  </a:extLst>
                </a:gridCol>
                <a:gridCol w="3880787">
                  <a:extLst>
                    <a:ext uri="{9D8B030D-6E8A-4147-A177-3AD203B41FA5}">
                      <a16:colId xmlns:a16="http://schemas.microsoft.com/office/drawing/2014/main" val="2161893863"/>
                    </a:ext>
                  </a:extLst>
                </a:gridCol>
              </a:tblGrid>
              <a:tr h="1450663">
                <a:tc>
                  <a:txBody>
                    <a:bodyPr/>
                    <a:lstStyle/>
                    <a:p>
                      <a:pPr algn="ctr"/>
                      <a:r>
                        <a:rPr lang="en-US" sz="2400" dirty="0"/>
                        <a:t>TangerineSDR Telecon</a:t>
                      </a:r>
                    </a:p>
                  </a:txBody>
                  <a:tcPr marL="121920" marR="121920" marT="60960" marB="60960">
                    <a:solidFill>
                      <a:srgbClr val="FF6600"/>
                    </a:solidFill>
                  </a:tcPr>
                </a:tc>
                <a:tc>
                  <a:txBody>
                    <a:bodyPr/>
                    <a:lstStyle/>
                    <a:p>
                      <a:pPr algn="ctr"/>
                      <a:r>
                        <a:rPr lang="en-US" sz="2400" b="1" dirty="0"/>
                        <a:t>Engineering telecon to support the TangerineSDR and magnetometer board development.</a:t>
                      </a:r>
                    </a:p>
                  </a:txBody>
                  <a:tcPr marL="121920" marR="121920" marT="60960" marB="60960" anchor="ctr">
                    <a:solidFill>
                      <a:srgbClr val="FFCC99"/>
                    </a:solidFill>
                  </a:tcPr>
                </a:tc>
                <a:tc>
                  <a:txBody>
                    <a:bodyPr/>
                    <a:lstStyle/>
                    <a:p>
                      <a:pPr algn="ctr"/>
                      <a:r>
                        <a:rPr lang="en-US" sz="2400" b="1" dirty="0"/>
                        <a:t>Mondays at 9 PM Eastern</a:t>
                      </a:r>
                    </a:p>
                    <a:p>
                      <a:pPr algn="ctr"/>
                      <a:r>
                        <a:rPr lang="en-US" sz="2400" b="1" dirty="0"/>
                        <a:t>(Tuesdays 0100z)</a:t>
                      </a:r>
                    </a:p>
                  </a:txBody>
                  <a:tcPr marL="121920" marR="121920" marT="60960" marB="60960" anchor="ctr">
                    <a:solidFill>
                      <a:srgbClr val="FFCC99"/>
                    </a:solidFill>
                  </a:tcPr>
                </a:tc>
                <a:extLst>
                  <a:ext uri="{0D108BD9-81ED-4DB2-BD59-A6C34878D82A}">
                    <a16:rowId xmlns:a16="http://schemas.microsoft.com/office/drawing/2014/main" val="1338803060"/>
                  </a:ext>
                </a:extLst>
              </a:tr>
              <a:tr h="1786360">
                <a:tc>
                  <a:txBody>
                    <a:bodyPr/>
                    <a:lstStyle/>
                    <a:p>
                      <a:pPr algn="ctr"/>
                      <a:r>
                        <a:rPr lang="en-US" sz="2400" dirty="0"/>
                        <a:t>Grape Telecon</a:t>
                      </a:r>
                    </a:p>
                  </a:txBody>
                  <a:tcPr marL="121920" marR="121920" marT="60960" marB="60960">
                    <a:solidFill>
                      <a:srgbClr val="FF6600"/>
                    </a:solidFill>
                  </a:tcPr>
                </a:tc>
                <a:tc>
                  <a:txBody>
                    <a:bodyPr/>
                    <a:lstStyle/>
                    <a:p>
                      <a:pPr algn="ctr"/>
                      <a:r>
                        <a:rPr lang="en-US" sz="2400" b="1" dirty="0"/>
                        <a:t>Telecon to support engineering and science related to the Grape (low-cost) Personal Space Weather Station.</a:t>
                      </a:r>
                    </a:p>
                  </a:txBody>
                  <a:tcPr marL="121920" marR="121920" marT="60960" marB="60960" anchor="ctr">
                    <a:solidFill>
                      <a:srgbClr val="FFCC99"/>
                    </a:solidFill>
                  </a:tcPr>
                </a:tc>
                <a:tc>
                  <a:txBody>
                    <a:bodyPr/>
                    <a:lstStyle/>
                    <a:p>
                      <a:pPr algn="ctr"/>
                      <a:r>
                        <a:rPr lang="en-US" sz="2400" b="1" dirty="0"/>
                        <a:t>Thursdays at 10 AM Eastern</a:t>
                      </a:r>
                    </a:p>
                    <a:p>
                      <a:pPr algn="ctr"/>
                      <a:r>
                        <a:rPr lang="en-US" sz="2400" b="1" dirty="0"/>
                        <a:t>(1400z)</a:t>
                      </a:r>
                    </a:p>
                  </a:txBody>
                  <a:tcPr marL="121920" marR="121920" marT="60960" marB="60960" anchor="ctr">
                    <a:solidFill>
                      <a:srgbClr val="FFCC99"/>
                    </a:solidFill>
                  </a:tcPr>
                </a:tc>
                <a:extLst>
                  <a:ext uri="{0D108BD9-81ED-4DB2-BD59-A6C34878D82A}">
                    <a16:rowId xmlns:a16="http://schemas.microsoft.com/office/drawing/2014/main" val="1927460495"/>
                  </a:ext>
                </a:extLst>
              </a:tr>
              <a:tr h="1336439">
                <a:tc>
                  <a:txBody>
                    <a:bodyPr/>
                    <a:lstStyle/>
                    <a:p>
                      <a:pPr algn="ctr"/>
                      <a:r>
                        <a:rPr lang="en-US" sz="2400" dirty="0"/>
                        <a:t>SEQP Telecon</a:t>
                      </a:r>
                    </a:p>
                  </a:txBody>
                  <a:tcPr marL="121920" marR="121920" marT="60960" marB="60960">
                    <a:solidFill>
                      <a:srgbClr val="FF6600"/>
                    </a:solidFill>
                  </a:tcPr>
                </a:tc>
                <a:tc>
                  <a:txBody>
                    <a:bodyPr/>
                    <a:lstStyle/>
                    <a:p>
                      <a:pPr algn="ctr"/>
                      <a:r>
                        <a:rPr lang="en-US" sz="2400" b="1" dirty="0"/>
                        <a:t>Telecon to support the 2023 and 2024 Solar Eclipse QSO Parties.</a:t>
                      </a:r>
                    </a:p>
                  </a:txBody>
                  <a:tcPr marL="121920" marR="121920" marT="60960" marB="60960" anchor="ctr">
                    <a:solidFill>
                      <a:srgbClr val="FFCC99"/>
                    </a:solidFill>
                  </a:tcPr>
                </a:tc>
                <a:tc>
                  <a:txBody>
                    <a:bodyPr/>
                    <a:lstStyle/>
                    <a:p>
                      <a:pPr algn="ctr"/>
                      <a:r>
                        <a:rPr lang="en-US" sz="2400" b="1" dirty="0"/>
                        <a:t>Thursdays at 4 PM Eastern</a:t>
                      </a:r>
                    </a:p>
                    <a:p>
                      <a:pPr algn="ctr"/>
                      <a:r>
                        <a:rPr lang="en-US" sz="2400" b="1" dirty="0"/>
                        <a:t>(2000z)</a:t>
                      </a:r>
                    </a:p>
                  </a:txBody>
                  <a:tcPr marL="121920" marR="121920" marT="60960" marB="60960" anchor="ctr">
                    <a:solidFill>
                      <a:srgbClr val="FFCC99"/>
                    </a:solidFill>
                  </a:tcPr>
                </a:tc>
                <a:extLst>
                  <a:ext uri="{0D108BD9-81ED-4DB2-BD59-A6C34878D82A}">
                    <a16:rowId xmlns:a16="http://schemas.microsoft.com/office/drawing/2014/main" val="974080812"/>
                  </a:ext>
                </a:extLst>
              </a:tr>
            </a:tbl>
          </a:graphicData>
        </a:graphic>
      </p:graphicFrame>
      <p:sp>
        <p:nvSpPr>
          <p:cNvPr id="6" name="TextBox 5">
            <a:extLst>
              <a:ext uri="{FF2B5EF4-FFF2-40B4-BE49-F238E27FC236}">
                <a16:creationId xmlns:a16="http://schemas.microsoft.com/office/drawing/2014/main" id="{85D524CE-F758-4536-9652-31D121C89D97}"/>
              </a:ext>
            </a:extLst>
          </p:cNvPr>
          <p:cNvSpPr txBox="1"/>
          <p:nvPr/>
        </p:nvSpPr>
        <p:spPr>
          <a:xfrm>
            <a:off x="2908348" y="5706439"/>
            <a:ext cx="6306535"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Zoom links and calendar at </a:t>
            </a:r>
            <a:r>
              <a:rPr lang="en-US" sz="1867" kern="0" dirty="0">
                <a:solidFill>
                  <a:srgbClr val="000000"/>
                </a:solidFill>
                <a:latin typeface="Arial"/>
                <a:cs typeface="Arial"/>
                <a:sym typeface="Arial"/>
                <a:hlinkClick r:id="rId3"/>
              </a:rPr>
              <a:t>http://hamsci.org/get-involved</a:t>
            </a:r>
            <a:r>
              <a:rPr lang="en-US" sz="1867" kern="0" dirty="0">
                <a:solidFill>
                  <a:srgbClr val="000000"/>
                </a:solidFill>
                <a:latin typeface="Arial"/>
                <a:cs typeface="Arial"/>
                <a:sym typeface="Arial"/>
              </a:rPr>
              <a:t>.</a:t>
            </a:r>
          </a:p>
        </p:txBody>
      </p:sp>
      <p:grpSp>
        <p:nvGrpSpPr>
          <p:cNvPr id="16" name="Group 15">
            <a:extLst>
              <a:ext uri="{FF2B5EF4-FFF2-40B4-BE49-F238E27FC236}">
                <a16:creationId xmlns:a16="http://schemas.microsoft.com/office/drawing/2014/main" id="{48172501-73B8-491F-A5C2-8304B3B91B39}"/>
              </a:ext>
            </a:extLst>
          </p:cNvPr>
          <p:cNvGrpSpPr/>
          <p:nvPr/>
        </p:nvGrpSpPr>
        <p:grpSpPr>
          <a:xfrm>
            <a:off x="1247561" y="1732084"/>
            <a:ext cx="822029" cy="682539"/>
            <a:chOff x="870583" y="1063625"/>
            <a:chExt cx="875667" cy="727075"/>
          </a:xfrm>
        </p:grpSpPr>
        <p:sp>
          <p:nvSpPr>
            <p:cNvPr id="15" name="Rectangle 14">
              <a:extLst>
                <a:ext uri="{FF2B5EF4-FFF2-40B4-BE49-F238E27FC236}">
                  <a16:creationId xmlns:a16="http://schemas.microsoft.com/office/drawing/2014/main" id="{87A2D4F4-2906-41C9-BD89-54AC322904D9}"/>
                </a:ext>
              </a:extLst>
            </p:cNvPr>
            <p:cNvSpPr/>
            <p:nvPr/>
          </p:nvSpPr>
          <p:spPr>
            <a:xfrm>
              <a:off x="870583" y="1063625"/>
              <a:ext cx="875667" cy="727075"/>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Arial"/>
                <a:sym typeface="Arial"/>
              </a:endParaRPr>
            </a:p>
          </p:txBody>
        </p:sp>
        <p:grpSp>
          <p:nvGrpSpPr>
            <p:cNvPr id="7" name="Group 6">
              <a:extLst>
                <a:ext uri="{FF2B5EF4-FFF2-40B4-BE49-F238E27FC236}">
                  <a16:creationId xmlns:a16="http://schemas.microsoft.com/office/drawing/2014/main" id="{524A9141-DA85-4BA4-B344-CE2EC523E532}"/>
                </a:ext>
              </a:extLst>
            </p:cNvPr>
            <p:cNvGrpSpPr/>
            <p:nvPr/>
          </p:nvGrpSpPr>
          <p:grpSpPr>
            <a:xfrm>
              <a:off x="889835" y="1116065"/>
              <a:ext cx="837163" cy="641245"/>
              <a:chOff x="5660155" y="2380984"/>
              <a:chExt cx="898877" cy="688516"/>
            </a:xfrm>
          </p:grpSpPr>
          <p:grpSp>
            <p:nvGrpSpPr>
              <p:cNvPr id="8" name="Group 7">
                <a:extLst>
                  <a:ext uri="{FF2B5EF4-FFF2-40B4-BE49-F238E27FC236}">
                    <a16:creationId xmlns:a16="http://schemas.microsoft.com/office/drawing/2014/main" id="{8D263AE4-68DE-4431-A184-9421C9A814D2}"/>
                  </a:ext>
                </a:extLst>
              </p:cNvPr>
              <p:cNvGrpSpPr/>
              <p:nvPr/>
            </p:nvGrpSpPr>
            <p:grpSpPr>
              <a:xfrm>
                <a:off x="5660155" y="2562846"/>
                <a:ext cx="898877" cy="506654"/>
                <a:chOff x="5652690" y="2562846"/>
                <a:chExt cx="898877" cy="506654"/>
              </a:xfrm>
            </p:grpSpPr>
            <p:pic>
              <p:nvPicPr>
                <p:cNvPr id="10" name="Picture 9">
                  <a:extLst>
                    <a:ext uri="{FF2B5EF4-FFF2-40B4-BE49-F238E27FC236}">
                      <a16:creationId xmlns:a16="http://schemas.microsoft.com/office/drawing/2014/main" id="{B1A97021-F40D-4E02-B6D5-A5B57EBA78C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34133" y="2562846"/>
                  <a:ext cx="517434" cy="506654"/>
                </a:xfrm>
                <a:prstGeom prst="rect">
                  <a:avLst/>
                </a:prstGeom>
              </p:spPr>
            </p:pic>
            <p:pic>
              <p:nvPicPr>
                <p:cNvPr id="11" name="Picture 10">
                  <a:extLst>
                    <a:ext uri="{FF2B5EF4-FFF2-40B4-BE49-F238E27FC236}">
                      <a16:creationId xmlns:a16="http://schemas.microsoft.com/office/drawing/2014/main" id="{6BD671C0-72DB-410E-98BA-FD57866DE193}"/>
                    </a:ext>
                  </a:extLst>
                </p:cNvPr>
                <p:cNvPicPr>
                  <a:picLocks noChangeAspect="1"/>
                </p:cNvPicPr>
                <p:nvPr/>
              </p:nvPicPr>
              <p:blipFill>
                <a:blip r:embed="rId5">
                  <a:clrChange>
                    <a:clrFrom>
                      <a:srgbClr val="FFFFFF">
                        <a:alpha val="0"/>
                      </a:srgbClr>
                    </a:clrFrom>
                    <a:clrTo>
                      <a:srgbClr val="FFFFFF">
                        <a:alpha val="0"/>
                      </a:srgbClr>
                    </a:clrTo>
                  </a:clrChange>
                </a:blip>
                <a:stretch>
                  <a:fillRect/>
                </a:stretch>
              </p:blipFill>
              <p:spPr>
                <a:xfrm>
                  <a:off x="5652690" y="2572621"/>
                  <a:ext cx="425109" cy="487104"/>
                </a:xfrm>
                <a:prstGeom prst="rect">
                  <a:avLst/>
                </a:prstGeom>
              </p:spPr>
            </p:pic>
          </p:grpSp>
          <p:pic>
            <p:nvPicPr>
              <p:cNvPr id="9" name="Picture 8">
                <a:extLst>
                  <a:ext uri="{FF2B5EF4-FFF2-40B4-BE49-F238E27FC236}">
                    <a16:creationId xmlns:a16="http://schemas.microsoft.com/office/drawing/2014/main" id="{0507DD47-DB7A-46B7-95B0-3E550C8C7C2E}"/>
                  </a:ext>
                </a:extLst>
              </p:cNvPr>
              <p:cNvPicPr>
                <a:picLocks noChangeAspect="1"/>
              </p:cNvPicPr>
              <p:nvPr/>
            </p:nvPicPr>
            <p:blipFill>
              <a:blip r:embed="rId6">
                <a:clrChange>
                  <a:clrFrom>
                    <a:srgbClr val="FFFFFF">
                      <a:alpha val="0"/>
                    </a:srgbClr>
                  </a:clrFrom>
                  <a:clrTo>
                    <a:srgbClr val="FFFFFF">
                      <a:alpha val="0"/>
                    </a:srgbClr>
                  </a:clrTo>
                </a:clrChange>
              </a:blip>
              <a:srcRect/>
              <a:stretch/>
            </p:blipFill>
            <p:spPr>
              <a:xfrm>
                <a:off x="5668981" y="2380984"/>
                <a:ext cx="844917" cy="176621"/>
              </a:xfrm>
              <a:prstGeom prst="rect">
                <a:avLst/>
              </a:prstGeom>
            </p:spPr>
          </p:pic>
        </p:grpSp>
      </p:grpSp>
      <p:grpSp>
        <p:nvGrpSpPr>
          <p:cNvPr id="21" name="Group 20">
            <a:extLst>
              <a:ext uri="{FF2B5EF4-FFF2-40B4-BE49-F238E27FC236}">
                <a16:creationId xmlns:a16="http://schemas.microsoft.com/office/drawing/2014/main" id="{50C7D286-796F-4001-897C-784A4FECD1B6}"/>
              </a:ext>
            </a:extLst>
          </p:cNvPr>
          <p:cNvGrpSpPr/>
          <p:nvPr/>
        </p:nvGrpSpPr>
        <p:grpSpPr>
          <a:xfrm>
            <a:off x="915748" y="4724155"/>
            <a:ext cx="1485657" cy="821267"/>
            <a:chOff x="739957" y="3359150"/>
            <a:chExt cx="1114243" cy="615950"/>
          </a:xfrm>
        </p:grpSpPr>
        <p:sp>
          <p:nvSpPr>
            <p:cNvPr id="20" name="Rectangle 19">
              <a:extLst>
                <a:ext uri="{FF2B5EF4-FFF2-40B4-BE49-F238E27FC236}">
                  <a16:creationId xmlns:a16="http://schemas.microsoft.com/office/drawing/2014/main" id="{09640A64-C7E4-4EC3-B658-4845B92ADEAA}"/>
                </a:ext>
              </a:extLst>
            </p:cNvPr>
            <p:cNvSpPr/>
            <p:nvPr/>
          </p:nvSpPr>
          <p:spPr>
            <a:xfrm>
              <a:off x="739957" y="3359150"/>
              <a:ext cx="1114243" cy="61595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Arial"/>
                <a:sym typeface="Arial"/>
              </a:endParaRPr>
            </a:p>
          </p:txBody>
        </p:sp>
        <p:pic>
          <p:nvPicPr>
            <p:cNvPr id="13" name="Picture 12">
              <a:extLst>
                <a:ext uri="{FF2B5EF4-FFF2-40B4-BE49-F238E27FC236}">
                  <a16:creationId xmlns:a16="http://schemas.microsoft.com/office/drawing/2014/main" id="{67234E8F-B354-42D8-BF25-65136D04DE35}"/>
                </a:ext>
              </a:extLst>
            </p:cNvPr>
            <p:cNvPicPr>
              <a:picLocks noChangeAspect="1"/>
            </p:cNvPicPr>
            <p:nvPr/>
          </p:nvPicPr>
          <p:blipFill>
            <a:blip r:embed="rId7"/>
            <a:stretch>
              <a:fillRect/>
            </a:stretch>
          </p:blipFill>
          <p:spPr>
            <a:xfrm>
              <a:off x="757830" y="3394583"/>
              <a:ext cx="1078496" cy="545084"/>
            </a:xfrm>
            <a:prstGeom prst="rect">
              <a:avLst/>
            </a:prstGeom>
          </p:spPr>
        </p:pic>
      </p:grpSp>
      <p:grpSp>
        <p:nvGrpSpPr>
          <p:cNvPr id="19" name="Group 18">
            <a:extLst>
              <a:ext uri="{FF2B5EF4-FFF2-40B4-BE49-F238E27FC236}">
                <a16:creationId xmlns:a16="http://schemas.microsoft.com/office/drawing/2014/main" id="{7538BBC3-6EF1-43E5-9445-BBD57B73AA74}"/>
              </a:ext>
            </a:extLst>
          </p:cNvPr>
          <p:cNvGrpSpPr/>
          <p:nvPr/>
        </p:nvGrpSpPr>
        <p:grpSpPr>
          <a:xfrm>
            <a:off x="505924" y="3126717"/>
            <a:ext cx="2305304" cy="788117"/>
            <a:chOff x="376047" y="2234662"/>
            <a:chExt cx="1728978" cy="591088"/>
          </a:xfrm>
        </p:grpSpPr>
        <p:sp>
          <p:nvSpPr>
            <p:cNvPr id="17" name="Rectangle 16">
              <a:extLst>
                <a:ext uri="{FF2B5EF4-FFF2-40B4-BE49-F238E27FC236}">
                  <a16:creationId xmlns:a16="http://schemas.microsoft.com/office/drawing/2014/main" id="{8E54D5E2-3587-4D6C-8399-C88881CCE577}"/>
                </a:ext>
              </a:extLst>
            </p:cNvPr>
            <p:cNvSpPr/>
            <p:nvPr/>
          </p:nvSpPr>
          <p:spPr>
            <a:xfrm>
              <a:off x="376047" y="2234662"/>
              <a:ext cx="1728978" cy="59108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ln w="9525">
                  <a:solidFill>
                    <a:prstClr val="black"/>
                  </a:solidFill>
                </a:ln>
                <a:solidFill>
                  <a:prstClr val="white"/>
                </a:solidFill>
                <a:latin typeface="Arial"/>
                <a:sym typeface="Arial"/>
              </a:endParaRPr>
            </a:p>
          </p:txBody>
        </p:sp>
        <p:grpSp>
          <p:nvGrpSpPr>
            <p:cNvPr id="18" name="Group 17">
              <a:extLst>
                <a:ext uri="{FF2B5EF4-FFF2-40B4-BE49-F238E27FC236}">
                  <a16:creationId xmlns:a16="http://schemas.microsoft.com/office/drawing/2014/main" id="{8633DBA4-908F-4B06-B2A9-26C07C54D238}"/>
                </a:ext>
              </a:extLst>
            </p:cNvPr>
            <p:cNvGrpSpPr/>
            <p:nvPr/>
          </p:nvGrpSpPr>
          <p:grpSpPr>
            <a:xfrm>
              <a:off x="387776" y="2252064"/>
              <a:ext cx="1705521" cy="556284"/>
              <a:chOff x="385572" y="2247362"/>
              <a:chExt cx="1705521" cy="556284"/>
            </a:xfrm>
          </p:grpSpPr>
          <p:pic>
            <p:nvPicPr>
              <p:cNvPr id="12" name="Google Shape;216;g73bef4bc1e_0_0">
                <a:extLst>
                  <a:ext uri="{FF2B5EF4-FFF2-40B4-BE49-F238E27FC236}">
                    <a16:creationId xmlns:a16="http://schemas.microsoft.com/office/drawing/2014/main" id="{FCCA7C98-E5B2-4862-9064-CE368100EFE9}"/>
                  </a:ext>
                </a:extLst>
              </p:cNvPr>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rot="16200000">
                <a:off x="1344370" y="2056923"/>
                <a:ext cx="556284" cy="937162"/>
              </a:xfrm>
              <a:prstGeom prst="rect">
                <a:avLst/>
              </a:prstGeom>
              <a:noFill/>
              <a:ln>
                <a:noFill/>
              </a:ln>
            </p:spPr>
          </p:pic>
          <p:pic>
            <p:nvPicPr>
              <p:cNvPr id="14" name="Picture 13">
                <a:extLst>
                  <a:ext uri="{FF2B5EF4-FFF2-40B4-BE49-F238E27FC236}">
                    <a16:creationId xmlns:a16="http://schemas.microsoft.com/office/drawing/2014/main" id="{29DBAAD6-0C5F-4F21-9AA6-6C7626C062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572" y="2255337"/>
                <a:ext cx="721469" cy="540335"/>
              </a:xfrm>
              <a:prstGeom prst="rect">
                <a:avLst/>
              </a:prstGeom>
            </p:spPr>
          </p:pic>
        </p:grpSp>
      </p:grpSp>
    </p:spTree>
    <p:extLst>
      <p:ext uri="{BB962C8B-B14F-4D97-AF65-F5344CB8AC3E}">
        <p14:creationId xmlns:p14="http://schemas.microsoft.com/office/powerpoint/2010/main" val="320564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152A-6C61-4CE2-8DA5-0028EF5C35AC}"/>
              </a:ext>
            </a:extLst>
          </p:cNvPr>
          <p:cNvSpPr>
            <a:spLocks noGrp="1"/>
          </p:cNvSpPr>
          <p:nvPr>
            <p:ph type="title"/>
          </p:nvPr>
        </p:nvSpPr>
        <p:spPr/>
        <p:txBody>
          <a:bodyPr/>
          <a:lstStyle/>
          <a:p>
            <a:r>
              <a:rPr lang="en-US" dirty="0"/>
              <a:t>Acknowledgments</a:t>
            </a:r>
          </a:p>
        </p:txBody>
      </p:sp>
      <p:sp>
        <p:nvSpPr>
          <p:cNvPr id="3" name="Text Placeholder 2">
            <a:extLst>
              <a:ext uri="{FF2B5EF4-FFF2-40B4-BE49-F238E27FC236}">
                <a16:creationId xmlns:a16="http://schemas.microsoft.com/office/drawing/2014/main" id="{A143F534-1F55-C0A0-AF62-0CCCE95380F1}"/>
              </a:ext>
            </a:extLst>
          </p:cNvPr>
          <p:cNvSpPr>
            <a:spLocks noGrp="1"/>
          </p:cNvSpPr>
          <p:nvPr>
            <p:ph type="body" idx="1"/>
          </p:nvPr>
        </p:nvSpPr>
        <p:spPr/>
        <p:txBody>
          <a:bodyPr>
            <a:normAutofit fontScale="70000" lnSpcReduction="20000"/>
          </a:bodyPr>
          <a:lstStyle/>
          <a:p>
            <a:pPr marL="0" indent="0">
              <a:buNone/>
            </a:pPr>
            <a:r>
              <a:rPr lang="en-US" dirty="0"/>
              <a:t>We are especially grateful for the</a:t>
            </a:r>
          </a:p>
          <a:p>
            <a:r>
              <a:rPr lang="en-US" dirty="0"/>
              <a:t>support of NSF Grants AGS-2002278, AGS-1932997, AGS-1932972, AGS-2045755,</a:t>
            </a:r>
            <a:br>
              <a:rPr lang="en-US" dirty="0"/>
            </a:br>
            <a:r>
              <a:rPr lang="en-US" dirty="0"/>
              <a:t>AGS-2230345, and AGS-2230346.</a:t>
            </a:r>
          </a:p>
          <a:p>
            <a:r>
              <a:rPr lang="en-US" dirty="0"/>
              <a:t>support of the NASA SWO2R Grant 80NSSC21K1772.</a:t>
            </a:r>
          </a:p>
          <a:p>
            <a:r>
              <a:rPr lang="en-US" dirty="0"/>
              <a:t>support of Amateur Radio Digital Communication (ARDC).</a:t>
            </a:r>
          </a:p>
          <a:p>
            <a:r>
              <a:rPr lang="en-US" dirty="0"/>
              <a:t>amateur radio community volunteers who have contributed to HamSCI projects.</a:t>
            </a:r>
          </a:p>
          <a:p>
            <a:r>
              <a:rPr lang="en-US" dirty="0"/>
              <a:t>amateur radio community who voluntarily produced and provided the HF radio observations used in this paper, especially the operators of the Reverse Beacon Network (RBN, </a:t>
            </a:r>
            <a:r>
              <a:rPr lang="en-US" dirty="0" err="1"/>
              <a:t>reversebeacon.net</a:t>
            </a:r>
            <a:r>
              <a:rPr lang="en-US" dirty="0"/>
              <a:t>), the Weak Signal Propagation Reporting Network (WSPRNet, </a:t>
            </a:r>
            <a:r>
              <a:rPr lang="en-US" dirty="0" err="1"/>
              <a:t>wsprnet.org</a:t>
            </a:r>
            <a:r>
              <a:rPr lang="en-US" dirty="0"/>
              <a:t>),</a:t>
            </a:r>
            <a:br>
              <a:rPr lang="en-US" dirty="0"/>
            </a:br>
            <a:r>
              <a:rPr lang="en-US" dirty="0"/>
              <a:t>PSKReporter (</a:t>
            </a:r>
            <a:r>
              <a:rPr lang="en-US" dirty="0" err="1"/>
              <a:t>pskreporter.info</a:t>
            </a:r>
            <a:r>
              <a:rPr lang="en-US" dirty="0"/>
              <a:t>) </a:t>
            </a:r>
            <a:r>
              <a:rPr lang="en-US" dirty="0" err="1"/>
              <a:t>qrz.com</a:t>
            </a:r>
            <a:r>
              <a:rPr lang="en-US" dirty="0"/>
              <a:t>, and hamcall.net.</a:t>
            </a:r>
          </a:p>
          <a:p>
            <a:r>
              <a:rPr lang="en-US" dirty="0"/>
              <a:t>use of the Free Open Source Software projects used in this analysis: Ubuntu Linux, python (van Rossum, 1995), matplotlib (Hunter, 2007), NumPy (Oliphant, 2007), SciPy (Jones et al., 2001), pandas (McKinney, 2010), </a:t>
            </a:r>
            <a:r>
              <a:rPr lang="en-US" dirty="0" err="1"/>
              <a:t>xarray</a:t>
            </a:r>
            <a:r>
              <a:rPr lang="en-US" dirty="0"/>
              <a:t> (Hoyer &amp; Hamman, 2017), </a:t>
            </a:r>
            <a:r>
              <a:rPr lang="en-US" dirty="0" err="1"/>
              <a:t>iPython</a:t>
            </a:r>
            <a:r>
              <a:rPr lang="en-US" dirty="0"/>
              <a:t> (Pérez &amp; Granger, 2007), and others (e.g., Millman &amp; </a:t>
            </a:r>
            <a:r>
              <a:rPr lang="en-US" dirty="0" err="1"/>
              <a:t>Aivazis</a:t>
            </a:r>
            <a:r>
              <a:rPr lang="en-US" dirty="0"/>
              <a:t>, 2011).</a:t>
            </a:r>
          </a:p>
          <a:p>
            <a:endParaRPr lang="en-US" dirty="0"/>
          </a:p>
        </p:txBody>
      </p:sp>
      <p:sp>
        <p:nvSpPr>
          <p:cNvPr id="4" name="Slide Number Placeholder 3">
            <a:extLst>
              <a:ext uri="{FF2B5EF4-FFF2-40B4-BE49-F238E27FC236}">
                <a16:creationId xmlns:a16="http://schemas.microsoft.com/office/drawing/2014/main" id="{F30C26AE-EE2A-04F4-FC54-BCAE42A3BA4F}"/>
              </a:ext>
            </a:extLst>
          </p:cNvPr>
          <p:cNvSpPr>
            <a:spLocks noGrp="1"/>
          </p:cNvSpPr>
          <p:nvPr>
            <p:ph type="sldNum" sz="quarter" idx="4"/>
          </p:nvPr>
        </p:nvSpPr>
        <p:spPr/>
        <p:txBody>
          <a:bodyPr/>
          <a:lstStyle/>
          <a:p>
            <a:pPr defTabSz="1219170"/>
            <a:fld id="{430C441E-E6AD-4414-8B21-29D8B6194FF5}" type="slidenum">
              <a:rPr lang="en-US" kern="0">
                <a:solidFill>
                  <a:prstClr val="black"/>
                </a:solidFill>
              </a:rPr>
              <a:pPr defTabSz="1219170"/>
              <a:t>36</a:t>
            </a:fld>
            <a:endParaRPr lang="en-US" kern="0" dirty="0">
              <a:solidFill>
                <a:prstClr val="black"/>
              </a:solidFill>
            </a:endParaRPr>
          </a:p>
        </p:txBody>
      </p:sp>
    </p:spTree>
    <p:extLst>
      <p:ext uri="{BB962C8B-B14F-4D97-AF65-F5344CB8AC3E}">
        <p14:creationId xmlns:p14="http://schemas.microsoft.com/office/powerpoint/2010/main" val="327908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9045-2CE8-5062-B686-8F001C037B6B}"/>
              </a:ext>
            </a:extLst>
          </p:cNvPr>
          <p:cNvSpPr>
            <a:spLocks noGrp="1"/>
          </p:cNvSpPr>
          <p:nvPr>
            <p:ph type="title"/>
          </p:nvPr>
        </p:nvSpPr>
        <p:spPr/>
        <p:txBody>
          <a:bodyPr/>
          <a:lstStyle/>
          <a:p>
            <a:r>
              <a:rPr lang="en-US" dirty="0"/>
              <a:t> Acknowledgments</a:t>
            </a:r>
          </a:p>
        </p:txBody>
      </p:sp>
      <p:sp>
        <p:nvSpPr>
          <p:cNvPr id="3" name="Text Placeholder 2">
            <a:extLst>
              <a:ext uri="{FF2B5EF4-FFF2-40B4-BE49-F238E27FC236}">
                <a16:creationId xmlns:a16="http://schemas.microsoft.com/office/drawing/2014/main" id="{1D56F860-C329-A58A-C0AD-1112CCC1785A}"/>
              </a:ext>
            </a:extLst>
          </p:cNvPr>
          <p:cNvSpPr>
            <a:spLocks noGrp="1"/>
          </p:cNvSpPr>
          <p:nvPr>
            <p:ph type="body" idx="1"/>
          </p:nvPr>
        </p:nvSpPr>
        <p:spPr/>
        <p:txBody>
          <a:bodyPr>
            <a:noAutofit/>
          </a:bodyPr>
          <a:lstStyle/>
          <a:p>
            <a:endParaRPr lang="en-US" dirty="0"/>
          </a:p>
        </p:txBody>
      </p:sp>
      <p:sp>
        <p:nvSpPr>
          <p:cNvPr id="4" name="Slide Number Placeholder 3">
            <a:extLst>
              <a:ext uri="{FF2B5EF4-FFF2-40B4-BE49-F238E27FC236}">
                <a16:creationId xmlns:a16="http://schemas.microsoft.com/office/drawing/2014/main" id="{CF1BB207-E608-6A4E-8521-54C945BF9C86}"/>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5" name="TextBox 4">
            <a:extLst>
              <a:ext uri="{FF2B5EF4-FFF2-40B4-BE49-F238E27FC236}">
                <a16:creationId xmlns:a16="http://schemas.microsoft.com/office/drawing/2014/main" id="{5137EF14-371E-0E9E-A9BD-F2118202F292}"/>
              </a:ext>
            </a:extLst>
          </p:cNvPr>
          <p:cNvSpPr txBox="1"/>
          <p:nvPr/>
        </p:nvSpPr>
        <p:spPr>
          <a:xfrm>
            <a:off x="1651518" y="1492898"/>
            <a:ext cx="7783834" cy="2923877"/>
          </a:xfrm>
          <a:prstGeom prst="rect">
            <a:avLst/>
          </a:prstGeom>
          <a:noFill/>
        </p:spPr>
        <p:txBody>
          <a:bodyPr wrap="square" rtlCol="0">
            <a:spAutoFit/>
          </a:bodyPr>
          <a:lstStyle/>
          <a:p>
            <a:pPr marL="0">
              <a:lnSpc>
                <a:spcPct val="115000"/>
              </a:lnSpc>
              <a:spcBef>
                <a:spcPts val="0"/>
              </a:spcBef>
            </a:pPr>
            <a:r>
              <a:rPr lang="en-US" sz="2000" dirty="0">
                <a:solidFill>
                  <a:schemeClr val="tx1"/>
                </a:solidFill>
                <a:ea typeface="Arial" panose="020B0604020202020204" pitchFamily="34" charset="0"/>
                <a:cs typeface="Calibri" panose="020F0502020204030204" pitchFamily="34" charset="0"/>
              </a:rPr>
              <a:t>Nathaniel A. </a:t>
            </a:r>
            <a:r>
              <a:rPr lang="en-US" sz="2000" dirty="0" err="1">
                <a:solidFill>
                  <a:schemeClr val="tx1"/>
                </a:solidFill>
                <a:ea typeface="Arial" panose="020B0604020202020204" pitchFamily="34" charset="0"/>
                <a:cs typeface="Calibri" panose="020F0502020204030204" pitchFamily="34" charset="0"/>
              </a:rPr>
              <a:t>Frissell</a:t>
            </a:r>
            <a:r>
              <a:rPr lang="en-US" sz="2000" dirty="0">
                <a:solidFill>
                  <a:schemeClr val="tx1"/>
                </a:solidFill>
                <a:ea typeface="Arial" panose="020B0604020202020204" pitchFamily="34" charset="0"/>
                <a:cs typeface="Calibri" panose="020F0502020204030204" pitchFamily="34" charset="0"/>
              </a:rPr>
              <a:t> W2NAF</a:t>
            </a:r>
            <a:endParaRPr lang="en-US" sz="2000" baseline="30000" dirty="0">
              <a:solidFill>
                <a:schemeClr val="tx1"/>
              </a:solidFill>
              <a:cs typeface="Calibri" panose="020F0502020204030204" pitchFamily="34" charset="0"/>
            </a:endParaRPr>
          </a:p>
          <a:p>
            <a:pPr marL="0">
              <a:lnSpc>
                <a:spcPct val="115000"/>
              </a:lnSpc>
              <a:spcBef>
                <a:spcPts val="0"/>
              </a:spcBef>
            </a:pPr>
            <a:r>
              <a:rPr lang="en-US" sz="2000" dirty="0">
                <a:solidFill>
                  <a:schemeClr val="tx1"/>
                </a:solidFill>
              </a:rPr>
              <a:t>The University of Scranton</a:t>
            </a:r>
            <a:endParaRPr lang="en-US" sz="2000" dirty="0"/>
          </a:p>
          <a:p>
            <a:endParaRPr lang="en-US" sz="2000" dirty="0"/>
          </a:p>
          <a:p>
            <a:r>
              <a:rPr lang="en-US" sz="2000" dirty="0"/>
              <a:t>Gary </a:t>
            </a:r>
            <a:r>
              <a:rPr lang="en-US" sz="2000" dirty="0" err="1"/>
              <a:t>Mikitin</a:t>
            </a:r>
            <a:r>
              <a:rPr lang="en-US" sz="2000" dirty="0"/>
              <a:t>, AF8A </a:t>
            </a:r>
          </a:p>
          <a:p>
            <a:endParaRPr lang="en-US" sz="2000" dirty="0"/>
          </a:p>
          <a:p>
            <a:r>
              <a:rPr lang="en-US" sz="2000" dirty="0"/>
              <a:t>Ed </a:t>
            </a:r>
            <a:r>
              <a:rPr lang="en-US" sz="2000" dirty="0" err="1"/>
              <a:t>Efchak</a:t>
            </a:r>
            <a:r>
              <a:rPr lang="en-US" sz="2000" dirty="0"/>
              <a:t>, WX2R</a:t>
            </a:r>
          </a:p>
          <a:p>
            <a:endParaRPr lang="en-US" sz="2000" dirty="0"/>
          </a:p>
          <a:p>
            <a:r>
              <a:rPr lang="en-US" sz="2000" dirty="0"/>
              <a:t>And the </a:t>
            </a:r>
            <a:r>
              <a:rPr lang="en-US" sz="2000" dirty="0" err="1"/>
              <a:t>HamSCI</a:t>
            </a:r>
            <a:r>
              <a:rPr lang="en-US" sz="2000" dirty="0"/>
              <a:t> Community</a:t>
            </a:r>
          </a:p>
          <a:p>
            <a:endParaRPr lang="en-US" dirty="0"/>
          </a:p>
        </p:txBody>
      </p:sp>
    </p:spTree>
    <p:extLst>
      <p:ext uri="{BB962C8B-B14F-4D97-AF65-F5344CB8AC3E}">
        <p14:creationId xmlns:p14="http://schemas.microsoft.com/office/powerpoint/2010/main" val="313720874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74FF1-17CC-4144-B689-2A08A0BC7CE6}"/>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1B74C26B-F865-4B71-A6F2-7FAB0548DCC8}"/>
              </a:ext>
            </a:extLst>
          </p:cNvPr>
          <p:cNvSpPr>
            <a:spLocks noGrp="1"/>
          </p:cNvSpPr>
          <p:nvPr>
            <p:ph type="body" idx="1"/>
          </p:nvPr>
        </p:nvSpPr>
        <p:spPr/>
        <p:txBody>
          <a:bodyPr/>
          <a:lstStyle/>
          <a:p>
            <a:endParaRPr lang="en-US" dirty="0"/>
          </a:p>
        </p:txBody>
      </p:sp>
      <p:sp>
        <p:nvSpPr>
          <p:cNvPr id="6" name="Slide Number Placeholder 5">
            <a:extLst>
              <a:ext uri="{FF2B5EF4-FFF2-40B4-BE49-F238E27FC236}">
                <a16:creationId xmlns:a16="http://schemas.microsoft.com/office/drawing/2014/main" id="{7994406E-73CF-48AD-B70C-1B15BB4C55CD}"/>
              </a:ext>
            </a:extLst>
          </p:cNvPr>
          <p:cNvSpPr>
            <a:spLocks noGrp="1"/>
          </p:cNvSpPr>
          <p:nvPr>
            <p:ph type="sldNum" sz="quarter" idx="12"/>
          </p:nvPr>
        </p:nvSpPr>
        <p:spPr/>
        <p:txBody>
          <a:bodyPr/>
          <a:lstStyle/>
          <a:p>
            <a:pPr defTabSz="1219170"/>
            <a:fld id="{44C2C18C-FEB7-4381-8F3D-F7B19481DC7E}" type="slidenum">
              <a:rPr lang="en-US" kern="0">
                <a:solidFill>
                  <a:prstClr val="black"/>
                </a:solidFill>
              </a:rPr>
              <a:pPr defTabSz="1219170"/>
              <a:t>38</a:t>
            </a:fld>
            <a:endParaRPr lang="en-US" kern="0" dirty="0">
              <a:solidFill>
                <a:prstClr val="black"/>
              </a:solidFill>
            </a:endParaRPr>
          </a:p>
        </p:txBody>
      </p:sp>
    </p:spTree>
    <p:extLst>
      <p:ext uri="{BB962C8B-B14F-4D97-AF65-F5344CB8AC3E}">
        <p14:creationId xmlns:p14="http://schemas.microsoft.com/office/powerpoint/2010/main" val="4285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93C56-4CD8-6574-0EB8-BA5C99C02AB0}"/>
              </a:ext>
            </a:extLst>
          </p:cNvPr>
          <p:cNvSpPr>
            <a:spLocks noGrp="1"/>
          </p:cNvSpPr>
          <p:nvPr>
            <p:ph type="sldNum" sz="quarter" idx="4"/>
          </p:nvPr>
        </p:nvSpPr>
        <p:spPr/>
        <p:txBody>
          <a:bodyPr/>
          <a:lstStyle/>
          <a:p>
            <a:fld id="{B23C2AF2-0460-C845-B5FE-9023C86DF0D3}" type="slidenum">
              <a:rPr lang="en-US" smtClean="0"/>
              <a:t>4</a:t>
            </a:fld>
            <a:endParaRPr lang="en-US"/>
          </a:p>
        </p:txBody>
      </p:sp>
      <p:sp>
        <p:nvSpPr>
          <p:cNvPr id="3" name="TextBox 2">
            <a:extLst>
              <a:ext uri="{FF2B5EF4-FFF2-40B4-BE49-F238E27FC236}">
                <a16:creationId xmlns:a16="http://schemas.microsoft.com/office/drawing/2014/main" id="{4DCD62CE-F4E5-EE52-8A23-EA3CDB75925C}"/>
              </a:ext>
            </a:extLst>
          </p:cNvPr>
          <p:cNvSpPr txBox="1"/>
          <p:nvPr/>
        </p:nvSpPr>
        <p:spPr>
          <a:xfrm>
            <a:off x="510988" y="295835"/>
            <a:ext cx="10865224" cy="646331"/>
          </a:xfrm>
          <a:prstGeom prst="rect">
            <a:avLst/>
          </a:prstGeom>
          <a:noFill/>
        </p:spPr>
        <p:txBody>
          <a:bodyPr wrap="square" rtlCol="0">
            <a:spAutoFit/>
          </a:bodyPr>
          <a:lstStyle/>
          <a:p>
            <a:r>
              <a:rPr lang="en-US" sz="3600" dirty="0">
                <a:latin typeface="+mj-lt"/>
              </a:rPr>
              <a:t>Articles Accepted in Peer Reviewed Journals</a:t>
            </a:r>
          </a:p>
        </p:txBody>
      </p:sp>
      <p:sp>
        <p:nvSpPr>
          <p:cNvPr id="4" name="TextBox 3">
            <a:extLst>
              <a:ext uri="{FF2B5EF4-FFF2-40B4-BE49-F238E27FC236}">
                <a16:creationId xmlns:a16="http://schemas.microsoft.com/office/drawing/2014/main" id="{0CC9E294-354E-6319-6D31-CE2D0F7CEC86}"/>
              </a:ext>
            </a:extLst>
          </p:cNvPr>
          <p:cNvSpPr txBox="1"/>
          <p:nvPr/>
        </p:nvSpPr>
        <p:spPr>
          <a:xfrm>
            <a:off x="1205753" y="1389530"/>
            <a:ext cx="9780494" cy="3508653"/>
          </a:xfrm>
          <a:prstGeom prst="rect">
            <a:avLst/>
          </a:prstGeom>
          <a:noFill/>
        </p:spPr>
        <p:txBody>
          <a:bodyPr wrap="square" rtlCol="0">
            <a:spAutoFit/>
          </a:bodyPr>
          <a:lstStyle/>
          <a:p>
            <a:r>
              <a:rPr lang="en-US" sz="2400" dirty="0"/>
              <a:t>American Geophysical Union</a:t>
            </a:r>
          </a:p>
          <a:p>
            <a:endParaRPr lang="en-US" sz="2400" dirty="0"/>
          </a:p>
          <a:p>
            <a:r>
              <a:rPr lang="en-US" sz="2400" dirty="0"/>
              <a:t>IEEE</a:t>
            </a:r>
          </a:p>
          <a:p>
            <a:endParaRPr lang="en-US" sz="2400" dirty="0"/>
          </a:p>
          <a:p>
            <a:r>
              <a:rPr lang="en-US" sz="2400" dirty="0"/>
              <a:t>Atmosphere</a:t>
            </a:r>
          </a:p>
          <a:p>
            <a:endParaRPr lang="en-US" sz="2400" dirty="0"/>
          </a:p>
          <a:p>
            <a:r>
              <a:rPr lang="en-US" sz="2400" dirty="0"/>
              <a:t>Frontiers in Astronomy and Space Sciences</a:t>
            </a:r>
          </a:p>
          <a:p>
            <a:endParaRPr lang="en-US" dirty="0"/>
          </a:p>
          <a:p>
            <a:endParaRPr lang="en-US" dirty="0"/>
          </a:p>
          <a:p>
            <a:endParaRPr lang="en-US" dirty="0"/>
          </a:p>
        </p:txBody>
      </p:sp>
    </p:spTree>
    <p:extLst>
      <p:ext uri="{BB962C8B-B14F-4D97-AF65-F5344CB8AC3E}">
        <p14:creationId xmlns:p14="http://schemas.microsoft.com/office/powerpoint/2010/main" val="224442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Upcoming Solar Eclipses"/>
          <p:cNvSpPr txBox="1">
            <a:spLocks noGrp="1"/>
          </p:cNvSpPr>
          <p:nvPr>
            <p:ph type="title"/>
          </p:nvPr>
        </p:nvSpPr>
        <p:spPr>
          <a:xfrm>
            <a:off x="251799" y="121039"/>
            <a:ext cx="10664388" cy="701853"/>
          </a:xfrm>
          <a:prstGeom prst="rect">
            <a:avLst/>
          </a:prstGeom>
        </p:spPr>
        <p:txBody>
          <a:bodyPr spcFirstLastPara="1" wrap="square" lIns="45719" tIns="45719" rIns="45719" bIns="45719" anchor="b" anchorCtr="0">
            <a:noAutofit/>
          </a:bodyPr>
          <a:lstStyle>
            <a:lvl1pPr defTabSz="685800">
              <a:lnSpc>
                <a:spcPct val="100000"/>
              </a:lnSpc>
              <a:defRPr sz="2800">
                <a:solidFill>
                  <a:srgbClr val="0096FF"/>
                </a:solidFill>
                <a:latin typeface="+mn-lt"/>
                <a:ea typeface="+mn-ea"/>
                <a:cs typeface="+mn-cs"/>
                <a:sym typeface="Arial"/>
              </a:defRPr>
            </a:lvl1pPr>
          </a:lstStyle>
          <a:p>
            <a:r>
              <a:t>Upcoming Solar Eclipses</a:t>
            </a:r>
          </a:p>
        </p:txBody>
      </p:sp>
      <p:grpSp>
        <p:nvGrpSpPr>
          <p:cNvPr id="214" name="Group 12"/>
          <p:cNvGrpSpPr/>
          <p:nvPr/>
        </p:nvGrpSpPr>
        <p:grpSpPr>
          <a:xfrm>
            <a:off x="729078" y="1153317"/>
            <a:ext cx="9076356" cy="620376"/>
            <a:chOff x="0" y="0"/>
            <a:chExt cx="6807265" cy="465281"/>
          </a:xfrm>
        </p:grpSpPr>
        <p:sp>
          <p:nvSpPr>
            <p:cNvPr id="212" name="Rectangle 9"/>
            <p:cNvSpPr txBox="1"/>
            <p:nvPr/>
          </p:nvSpPr>
          <p:spPr>
            <a:xfrm>
              <a:off x="0" y="0"/>
              <a:ext cx="2918735" cy="4652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lvl="1" indent="609585" algn="ctr" defTabSz="457189">
                <a:defRPr sz="2600" b="1">
                  <a:solidFill>
                    <a:srgbClr val="161616"/>
                  </a:solidFill>
                  <a:latin typeface="Calibri"/>
                  <a:ea typeface="Calibri"/>
                  <a:cs typeface="Calibri"/>
                  <a:sym typeface="Calibri"/>
                </a:defRPr>
              </a:pPr>
              <a:r>
                <a:rPr sz="3467"/>
                <a:t>Annular (2023)</a:t>
              </a:r>
            </a:p>
          </p:txBody>
        </p:sp>
        <p:sp>
          <p:nvSpPr>
            <p:cNvPr id="213" name="Rectangle 10"/>
            <p:cNvSpPr txBox="1"/>
            <p:nvPr/>
          </p:nvSpPr>
          <p:spPr>
            <a:xfrm>
              <a:off x="4857690" y="0"/>
              <a:ext cx="1949576" cy="4652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342900">
                <a:defRPr sz="2600" b="1">
                  <a:solidFill>
                    <a:srgbClr val="161616"/>
                  </a:solidFill>
                  <a:latin typeface="Calibri"/>
                  <a:ea typeface="Calibri"/>
                  <a:cs typeface="Calibri"/>
                  <a:sym typeface="Calibri"/>
                </a:defRPr>
              </a:lvl1pPr>
            </a:lstStyle>
            <a:p>
              <a:r>
                <a:rPr sz="3467"/>
                <a:t>Total (2024)</a:t>
              </a:r>
            </a:p>
          </p:txBody>
        </p:sp>
      </p:grpSp>
      <p:pic>
        <p:nvPicPr>
          <p:cNvPr id="215" name="Picture 4" descr="Picture 4"/>
          <p:cNvPicPr>
            <a:picLocks noChangeAspect="1"/>
          </p:cNvPicPr>
          <p:nvPr/>
        </p:nvPicPr>
        <p:blipFill>
          <a:blip r:embed="rId2"/>
          <a:stretch>
            <a:fillRect/>
          </a:stretch>
        </p:blipFill>
        <p:spPr>
          <a:xfrm>
            <a:off x="1201343" y="1959299"/>
            <a:ext cx="3280796" cy="3280796"/>
          </a:xfrm>
          <a:prstGeom prst="rect">
            <a:avLst/>
          </a:prstGeom>
          <a:ln w="12700">
            <a:miter lim="400000"/>
          </a:ln>
        </p:spPr>
      </p:pic>
      <p:sp>
        <p:nvSpPr>
          <p:cNvPr id="216" name="TextBox 14"/>
          <p:cNvSpPr txBox="1"/>
          <p:nvPr/>
        </p:nvSpPr>
        <p:spPr>
          <a:xfrm>
            <a:off x="1093478" y="5410833"/>
            <a:ext cx="3496525" cy="523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ctr" defTabSz="342900">
              <a:defRPr sz="700"/>
            </a:lvl1pPr>
          </a:lstStyle>
          <a:p>
            <a:r>
              <a:rPr sz="933"/>
              <a:t>Photo By Smrgeog~commonswiki (https://commons.wikimedia.org/wiki/File:Annular_Eclipse._Taken_from_Middlegate,_Nevada_on_May_20,_2012.jpg)</a:t>
            </a:r>
          </a:p>
        </p:txBody>
      </p:sp>
      <p:pic>
        <p:nvPicPr>
          <p:cNvPr id="217" name="Picture 15" descr="Picture 15"/>
          <p:cNvPicPr>
            <a:picLocks noChangeAspect="1"/>
          </p:cNvPicPr>
          <p:nvPr/>
        </p:nvPicPr>
        <p:blipFill>
          <a:blip r:embed="rId3"/>
          <a:srcRect l="39844" t="34999" r="34687" b="40000"/>
          <a:stretch>
            <a:fillRect/>
          </a:stretch>
        </p:blipFill>
        <p:spPr>
          <a:xfrm>
            <a:off x="6457024" y="2061787"/>
            <a:ext cx="4079449" cy="3003276"/>
          </a:xfrm>
          <a:prstGeom prst="rect">
            <a:avLst/>
          </a:prstGeom>
          <a:ln w="12700">
            <a:miter lim="400000"/>
          </a:ln>
        </p:spPr>
      </p:pic>
      <p:sp>
        <p:nvSpPr>
          <p:cNvPr id="218" name="TextBox 16"/>
          <p:cNvSpPr txBox="1"/>
          <p:nvPr/>
        </p:nvSpPr>
        <p:spPr>
          <a:xfrm>
            <a:off x="7129958" y="5377256"/>
            <a:ext cx="2733477" cy="297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ctr" defTabSz="342900">
              <a:defRPr sz="1000"/>
            </a:lvl1pPr>
          </a:lstStyle>
          <a:p>
            <a:r>
              <a:rPr sz="1333"/>
              <a:t>Photo by Jim Sackerman, KC2ZFK</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olar Eclipses - 2023 and 2024"/>
          <p:cNvSpPr txBox="1">
            <a:spLocks noGrp="1"/>
          </p:cNvSpPr>
          <p:nvPr>
            <p:ph type="title"/>
          </p:nvPr>
        </p:nvSpPr>
        <p:spPr>
          <a:xfrm>
            <a:off x="209934" y="199567"/>
            <a:ext cx="10058401" cy="709997"/>
          </a:xfrm>
          <a:prstGeom prst="rect">
            <a:avLst/>
          </a:prstGeom>
        </p:spPr>
        <p:txBody>
          <a:bodyPr/>
          <a:lstStyle>
            <a:lvl1pPr defTabSz="896111">
              <a:defRPr sz="3528">
                <a:solidFill>
                  <a:srgbClr val="0096FF"/>
                </a:solidFill>
              </a:defRPr>
            </a:lvl1pPr>
          </a:lstStyle>
          <a:p>
            <a:r>
              <a:t>Solar Eclipses - 2023 and 2024</a:t>
            </a:r>
          </a:p>
        </p:txBody>
      </p:sp>
      <p:pic>
        <p:nvPicPr>
          <p:cNvPr id="237" name="Picture 3" descr="Picture 3"/>
          <p:cNvPicPr>
            <a:picLocks noChangeAspect="1"/>
          </p:cNvPicPr>
          <p:nvPr/>
        </p:nvPicPr>
        <p:blipFill>
          <a:blip r:embed="rId2"/>
          <a:stretch>
            <a:fillRect/>
          </a:stretch>
        </p:blipFill>
        <p:spPr>
          <a:xfrm>
            <a:off x="881218" y="2248937"/>
            <a:ext cx="10429565" cy="2411839"/>
          </a:xfrm>
          <a:prstGeom prst="rect">
            <a:avLst/>
          </a:prstGeom>
          <a:ln w="12700">
            <a:miter lim="400000"/>
          </a:ln>
        </p:spPr>
      </p:pic>
      <p:sp>
        <p:nvSpPr>
          <p:cNvPr id="238" name="HamSCI is planning a full slate of events…"/>
          <p:cNvSpPr txBox="1">
            <a:spLocks noGrp="1"/>
          </p:cNvSpPr>
          <p:nvPr>
            <p:ph type="body" sz="quarter" idx="1"/>
          </p:nvPr>
        </p:nvSpPr>
        <p:spPr>
          <a:xfrm>
            <a:off x="881218" y="1078138"/>
            <a:ext cx="10429565" cy="926837"/>
          </a:xfrm>
          <a:prstGeom prst="rect">
            <a:avLst/>
          </a:prstGeom>
        </p:spPr>
        <p:txBody>
          <a:bodyPr/>
          <a:lstStyle/>
          <a:p>
            <a:pPr marL="198515" indent="-198515" defTabSz="1206976">
              <a:spcBef>
                <a:spcPts val="1067"/>
              </a:spcBef>
              <a:buClrTx/>
              <a:buSzPct val="100000"/>
              <a:buFontTx/>
              <a:buChar char="•"/>
              <a:defRPr sz="2178"/>
            </a:pPr>
            <a:r>
              <a:t>HamSCI is planning a full slate of events</a:t>
            </a:r>
          </a:p>
          <a:p>
            <a:pPr marL="198515" indent="-198515" defTabSz="1206976">
              <a:spcBef>
                <a:spcPts val="1067"/>
              </a:spcBef>
              <a:buClrTx/>
              <a:buSzPct val="100000"/>
              <a:buFontTx/>
              <a:buChar char="•"/>
              <a:defRPr sz="2178"/>
            </a:pPr>
            <a:r>
              <a:t>Hams and shortwave enthusiasts are encouraged to join in!</a:t>
            </a:r>
          </a:p>
        </p:txBody>
      </p:sp>
      <p:sp>
        <p:nvSpPr>
          <p:cNvPr id="239" name="HamSCI is promoting  the Festivals of Eclipse Ionospheric Science"/>
          <p:cNvSpPr txBox="1"/>
          <p:nvPr/>
        </p:nvSpPr>
        <p:spPr>
          <a:xfrm>
            <a:off x="881218" y="5157520"/>
            <a:ext cx="10429565" cy="565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200520" indent="-200520">
              <a:lnSpc>
                <a:spcPct val="90000"/>
              </a:lnSpc>
              <a:spcBef>
                <a:spcPts val="1200"/>
              </a:spcBef>
              <a:buSzPct val="100000"/>
              <a:buChar char="•"/>
              <a:defRPr sz="2200">
                <a:solidFill>
                  <a:srgbClr val="3F3F3F"/>
                </a:solidFill>
                <a:latin typeface="Calibri"/>
                <a:ea typeface="Calibri"/>
                <a:cs typeface="Calibri"/>
                <a:sym typeface="Calibri"/>
              </a:defRPr>
            </a:pPr>
            <a:r>
              <a:rPr sz="2933"/>
              <a:t>HamSCI is promoting  the </a:t>
            </a:r>
            <a:r>
              <a:rPr sz="2933" b="1"/>
              <a:t>Festivals of Eclipse Ionospheric Science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A4AB-24F7-4DB0-A7C2-F228816CF873}"/>
              </a:ext>
            </a:extLst>
          </p:cNvPr>
          <p:cNvSpPr>
            <a:spLocks noGrp="1"/>
          </p:cNvSpPr>
          <p:nvPr>
            <p:ph type="title"/>
          </p:nvPr>
        </p:nvSpPr>
        <p:spPr/>
        <p:txBody>
          <a:bodyPr/>
          <a:lstStyle/>
          <a:p>
            <a:r>
              <a:rPr lang="en-US" dirty="0"/>
              <a:t>The Ionosphere</a:t>
            </a:r>
          </a:p>
        </p:txBody>
      </p:sp>
      <p:sp>
        <p:nvSpPr>
          <p:cNvPr id="4" name="Slide Number Placeholder 3">
            <a:extLst>
              <a:ext uri="{FF2B5EF4-FFF2-40B4-BE49-F238E27FC236}">
                <a16:creationId xmlns:a16="http://schemas.microsoft.com/office/drawing/2014/main" id="{37759D41-6D60-4B2A-8D17-607138F1815A}"/>
              </a:ext>
            </a:extLst>
          </p:cNvPr>
          <p:cNvSpPr>
            <a:spLocks noGrp="1"/>
          </p:cNvSpPr>
          <p:nvPr>
            <p:ph type="sldNum" sz="quarter" idx="4"/>
          </p:nvPr>
        </p:nvSpPr>
        <p:spPr/>
        <p:txBody>
          <a:bodyPr/>
          <a:lstStyle/>
          <a:p>
            <a:fld id="{430C441E-E6AD-4414-8B21-29D8B6194FF5}" type="slidenum">
              <a:rPr lang="en-US" smtClean="0"/>
              <a:pPr/>
              <a:t>7</a:t>
            </a:fld>
            <a:endParaRPr lang="en-US" dirty="0"/>
          </a:p>
        </p:txBody>
      </p:sp>
      <p:pic>
        <p:nvPicPr>
          <p:cNvPr id="6" name="Picture 5">
            <a:extLst>
              <a:ext uri="{FF2B5EF4-FFF2-40B4-BE49-F238E27FC236}">
                <a16:creationId xmlns:a16="http://schemas.microsoft.com/office/drawing/2014/main" id="{6FCFFB69-70EA-4DC4-B469-7B89AD11DA33}"/>
              </a:ext>
            </a:extLst>
          </p:cNvPr>
          <p:cNvPicPr>
            <a:picLocks noChangeAspect="1"/>
          </p:cNvPicPr>
          <p:nvPr/>
        </p:nvPicPr>
        <p:blipFill>
          <a:blip r:embed="rId3"/>
          <a:stretch>
            <a:fillRect/>
          </a:stretch>
        </p:blipFill>
        <p:spPr>
          <a:xfrm>
            <a:off x="1611876" y="951044"/>
            <a:ext cx="8497773" cy="4875597"/>
          </a:xfrm>
          <a:prstGeom prst="rect">
            <a:avLst/>
          </a:prstGeom>
        </p:spPr>
      </p:pic>
      <p:sp>
        <p:nvSpPr>
          <p:cNvPr id="7" name="TextBox 6">
            <a:extLst>
              <a:ext uri="{FF2B5EF4-FFF2-40B4-BE49-F238E27FC236}">
                <a16:creationId xmlns:a16="http://schemas.microsoft.com/office/drawing/2014/main" id="{8689743D-9E22-47C7-9113-27BD5482E40C}"/>
              </a:ext>
            </a:extLst>
          </p:cNvPr>
          <p:cNvSpPr txBox="1"/>
          <p:nvPr/>
        </p:nvSpPr>
        <p:spPr>
          <a:xfrm>
            <a:off x="223452" y="5791881"/>
            <a:ext cx="15109842" cy="461665"/>
          </a:xfrm>
          <a:prstGeom prst="rect">
            <a:avLst/>
          </a:prstGeom>
          <a:noFill/>
        </p:spPr>
        <p:txBody>
          <a:bodyPr wrap="none" rtlCol="0">
            <a:spAutoFit/>
          </a:bodyPr>
          <a:lstStyle/>
          <a:p>
            <a:r>
              <a:rPr lang="en-US" sz="2400" dirty="0"/>
              <a:t>Figure by Carlos Molina (https://commons.wikimedia.org/wiki/File:Ionospheric_layers_from_night_to_day.png)</a:t>
            </a:r>
          </a:p>
        </p:txBody>
      </p:sp>
    </p:spTree>
    <p:extLst>
      <p:ext uri="{BB962C8B-B14F-4D97-AF65-F5344CB8AC3E}">
        <p14:creationId xmlns:p14="http://schemas.microsoft.com/office/powerpoint/2010/main" val="113991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a:t>
            </a:r>
          </a:p>
        </p:txBody>
      </p:sp>
      <p:sp>
        <p:nvSpPr>
          <p:cNvPr id="3" name="Content Placeholder 2"/>
          <p:cNvSpPr>
            <a:spLocks noGrp="1"/>
          </p:cNvSpPr>
          <p:nvPr>
            <p:ph idx="1"/>
          </p:nvPr>
        </p:nvSpPr>
        <p:spPr/>
        <p:txBody>
          <a:bodyPr/>
          <a:lstStyle/>
          <a:p>
            <a:r>
              <a:rPr lang="en-US" sz="2200" dirty="0"/>
              <a:t>Spatial and temporal effects of </a:t>
            </a:r>
            <a:r>
              <a:rPr lang="en-US" sz="2200" b="1" dirty="0"/>
              <a:t>solar eclipses</a:t>
            </a:r>
            <a:r>
              <a:rPr lang="en-US" sz="2200" dirty="0"/>
              <a:t> on </a:t>
            </a:r>
            <a:r>
              <a:rPr lang="en-US" sz="2200" b="1" dirty="0"/>
              <a:t>radio wave propagation</a:t>
            </a:r>
            <a:r>
              <a:rPr lang="en-US" sz="2200" dirty="0"/>
              <a:t> continues to be of interest almost 100 years after the first reported study. </a:t>
            </a:r>
          </a:p>
          <a:p>
            <a:endParaRPr lang="en-US" sz="2200" dirty="0"/>
          </a:p>
          <a:p>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8</a:t>
            </a:fld>
            <a:endParaRPr lang="en-US" altLang="en-US"/>
          </a:p>
        </p:txBody>
      </p:sp>
      <p:sp>
        <p:nvSpPr>
          <p:cNvPr id="8" name="Rectangle 7"/>
          <p:cNvSpPr/>
          <p:nvPr/>
        </p:nvSpPr>
        <p:spPr>
          <a:xfrm>
            <a:off x="568523" y="1576173"/>
            <a:ext cx="4876800" cy="2296526"/>
          </a:xfrm>
          <a:prstGeom prst="rect">
            <a:avLst/>
          </a:prstGeom>
        </p:spPr>
        <p:txBody>
          <a:bodyPr wrap="square">
            <a:spAutoFit/>
          </a:bodyPr>
          <a:lstStyle/>
          <a:p>
            <a:pPr marL="695325" lvl="1" indent="-293688" defTabSz="457200" eaLnBrk="0" hangingPunct="0">
              <a:lnSpc>
                <a:spcPct val="95000"/>
              </a:lnSpc>
              <a:spcBef>
                <a:spcPts val="500"/>
              </a:spcBef>
              <a:buClr>
                <a:srgbClr val="002F5F"/>
              </a:buClr>
              <a:buFont typeface="Wingdings" panose="05000000000000000000" pitchFamily="2" charset="2"/>
              <a:buChar char="§"/>
              <a:defRPr/>
            </a:pPr>
            <a:r>
              <a:rPr lang="en-US" sz="1600" b="1" kern="0" dirty="0">
                <a:solidFill>
                  <a:srgbClr val="333333"/>
                </a:solidFill>
                <a:latin typeface="+mj-lt"/>
                <a:ea typeface="ＭＳ Ｐゴシック"/>
              </a:rPr>
              <a:t>During the Eclipse on April 17, 1912, </a:t>
            </a:r>
            <a:r>
              <a:rPr lang="en-US" dirty="0">
                <a:latin typeface="+mj-lt"/>
                <a:ea typeface="Calibri"/>
                <a:cs typeface="Calibri"/>
                <a:sym typeface="Calibri"/>
              </a:rPr>
              <a:t>William Henry Eccles</a:t>
            </a:r>
            <a:r>
              <a:rPr lang="en-US" baseline="30000" dirty="0">
                <a:latin typeface="+mj-lt"/>
                <a:ea typeface="Calibri"/>
                <a:cs typeface="Calibri"/>
                <a:sym typeface="Calibri"/>
              </a:rPr>
              <a:t>1</a:t>
            </a:r>
            <a:r>
              <a:rPr lang="en-US" dirty="0">
                <a:latin typeface="+mj-lt"/>
                <a:ea typeface="Calibri"/>
                <a:cs typeface="Calibri"/>
                <a:sym typeface="Calibri"/>
              </a:rPr>
              <a:t> (1875 – 1968) a prominent British electrical engineer and scientist  recorded discharges – clicks –strays.  </a:t>
            </a:r>
          </a:p>
          <a:p>
            <a:pPr marL="695325" lvl="1" indent="-293688" defTabSz="457200" eaLnBrk="0" hangingPunct="0">
              <a:lnSpc>
                <a:spcPct val="95000"/>
              </a:lnSpc>
              <a:spcBef>
                <a:spcPts val="500"/>
              </a:spcBef>
              <a:buClr>
                <a:srgbClr val="002F5F"/>
              </a:buClr>
              <a:buFont typeface="Wingdings" panose="05000000000000000000" pitchFamily="2" charset="2"/>
              <a:buChar char="§"/>
              <a:defRPr/>
            </a:pPr>
            <a:r>
              <a:rPr lang="en-US" dirty="0">
                <a:latin typeface="+mj-lt"/>
                <a:ea typeface="Calibri"/>
                <a:cs typeface="Calibri"/>
                <a:sym typeface="Calibri"/>
              </a:rPr>
              <a:t>Wavelength 5,500 Meters (Frequency approximately (54.545 kHz)</a:t>
            </a:r>
          </a:p>
          <a:p>
            <a:pPr marL="695325" lvl="1" indent="-293688" defTabSz="457200" eaLnBrk="0" hangingPunct="0">
              <a:lnSpc>
                <a:spcPct val="95000"/>
              </a:lnSpc>
              <a:spcBef>
                <a:spcPts val="500"/>
              </a:spcBef>
              <a:buClr>
                <a:srgbClr val="002F5F"/>
              </a:buClr>
              <a:buFont typeface="Wingdings" panose="05000000000000000000" pitchFamily="2" charset="2"/>
              <a:buChar char="§"/>
              <a:defRPr/>
            </a:pPr>
            <a:r>
              <a:rPr lang="en-US" dirty="0">
                <a:latin typeface="+mj-lt"/>
                <a:ea typeface="Calibri"/>
                <a:cs typeface="Calibri"/>
                <a:sym typeface="Calibri"/>
              </a:rPr>
              <a:t>Published in Nature</a:t>
            </a:r>
            <a:r>
              <a:rPr lang="en-US" baseline="30000" dirty="0">
                <a:latin typeface="+mj-lt"/>
                <a:ea typeface="Calibri"/>
                <a:cs typeface="Calibri"/>
                <a:sym typeface="Calibri"/>
              </a:rPr>
              <a:t>2</a:t>
            </a:r>
            <a:r>
              <a:rPr lang="en-US" dirty="0">
                <a:latin typeface="+mj-lt"/>
                <a:ea typeface="Calibri"/>
                <a:cs typeface="Calibri"/>
                <a:sym typeface="Calibri"/>
              </a:rPr>
              <a:t>, 1912</a:t>
            </a:r>
          </a:p>
        </p:txBody>
      </p:sp>
      <p:sp>
        <p:nvSpPr>
          <p:cNvPr id="9" name="Rectangle 8"/>
          <p:cNvSpPr/>
          <p:nvPr/>
        </p:nvSpPr>
        <p:spPr>
          <a:xfrm>
            <a:off x="8858544" y="4862223"/>
            <a:ext cx="3225344" cy="861774"/>
          </a:xfrm>
          <a:prstGeom prst="rect">
            <a:avLst/>
          </a:prstGeom>
        </p:spPr>
        <p:txBody>
          <a:bodyPr wrap="square">
            <a:spAutoFit/>
          </a:bodyPr>
          <a:lstStyle/>
          <a:p>
            <a:pPr>
              <a:defRPr/>
            </a:pPr>
            <a:r>
              <a:rPr lang="en-US" sz="1000" dirty="0">
                <a:solidFill>
                  <a:srgbClr val="000000"/>
                </a:solidFill>
                <a:latin typeface="Times New Roman" panose="02020603050405020304" pitchFamily="18" charset="0"/>
                <a:cs typeface="Times New Roman" panose="02020603050405020304" pitchFamily="18" charset="0"/>
              </a:rPr>
              <a:t>[1] </a:t>
            </a:r>
            <a:r>
              <a:rPr lang="en-US" sz="1000" dirty="0">
                <a:latin typeface="Times New Roman" panose="02020603050405020304" pitchFamily="18" charset="0"/>
                <a:ea typeface="Calibri"/>
                <a:cs typeface="Times New Roman" panose="02020603050405020304" pitchFamily="18" charset="0"/>
                <a:sym typeface="Calibri"/>
              </a:rPr>
              <a:t>Fellow of the Royal Society, President of the Physics Society, President of the Institute of Electrical Engineers and President of the Radio Society of Great Britain</a:t>
            </a:r>
          </a:p>
          <a:p>
            <a:pPr>
              <a:defRPr/>
            </a:pPr>
            <a:r>
              <a:rPr lang="en-US" sz="1000" dirty="0">
                <a:solidFill>
                  <a:srgbClr val="000000"/>
                </a:solidFill>
                <a:latin typeface="Times New Roman" panose="02020603050405020304" pitchFamily="18" charset="0"/>
                <a:cs typeface="Times New Roman" panose="02020603050405020304" pitchFamily="18" charset="0"/>
              </a:rPr>
              <a:t>[2] W. H. Eccles, “Propagation of Long Electric Waves during the Solar Eclipse” Nature, April 25</a:t>
            </a:r>
            <a:r>
              <a:rPr lang="en-US" sz="1000" baseline="30000" dirty="0">
                <a:solidFill>
                  <a:srgbClr val="000000"/>
                </a:solidFill>
                <a:latin typeface="Times New Roman" panose="02020603050405020304" pitchFamily="18" charset="0"/>
                <a:cs typeface="Times New Roman" panose="02020603050405020304" pitchFamily="18" charset="0"/>
              </a:rPr>
              <a:t>th</a:t>
            </a:r>
            <a:r>
              <a:rPr lang="en-US" sz="1000" dirty="0">
                <a:solidFill>
                  <a:srgbClr val="000000"/>
                </a:solidFill>
                <a:latin typeface="Times New Roman" panose="02020603050405020304" pitchFamily="18" charset="0"/>
                <a:cs typeface="Times New Roman" panose="02020603050405020304" pitchFamily="18" charset="0"/>
              </a:rPr>
              <a:t> 1912</a:t>
            </a:r>
            <a:endParaRPr lang="en-US" sz="1000" dirty="0">
              <a:latin typeface="Times New Roman" panose="02020603050405020304" pitchFamily="18" charset="0"/>
              <a:ea typeface="Calibri"/>
              <a:cs typeface="Times New Roman" panose="02020603050405020304" pitchFamily="18" charset="0"/>
              <a:sym typeface="Calibri"/>
            </a:endParaRPr>
          </a:p>
        </p:txBody>
      </p:sp>
      <p:pic>
        <p:nvPicPr>
          <p:cNvPr id="13" name="Content Placeholder 8"/>
          <p:cNvPicPr>
            <a:picLocks noChangeAspect="1"/>
          </p:cNvPicPr>
          <p:nvPr/>
        </p:nvPicPr>
        <p:blipFill>
          <a:blip r:embed="rId2"/>
          <a:stretch>
            <a:fillRect/>
          </a:stretch>
        </p:blipFill>
        <p:spPr bwMode="auto">
          <a:xfrm>
            <a:off x="5670062" y="1637373"/>
            <a:ext cx="2854011" cy="40809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984671" y="3936143"/>
            <a:ext cx="3706576" cy="1663700"/>
          </a:xfrm>
          <a:prstGeom prst="rect">
            <a:avLst/>
          </a:prstGeom>
          <a:ln>
            <a:solidFill>
              <a:schemeClr val="tx1"/>
            </a:solidFill>
          </a:ln>
          <a:effectLst>
            <a:outerShdw blurRad="50800" dist="38100" dir="16200000" rotWithShape="0">
              <a:prstClr val="black">
                <a:alpha val="40000"/>
              </a:prstClr>
            </a:outerShdw>
          </a:effectLst>
        </p:spPr>
      </p:pic>
      <p:sp>
        <p:nvSpPr>
          <p:cNvPr id="7" name="TextBox 6"/>
          <p:cNvSpPr txBox="1"/>
          <p:nvPr/>
        </p:nvSpPr>
        <p:spPr>
          <a:xfrm>
            <a:off x="744933" y="5669679"/>
            <a:ext cx="5389617" cy="338554"/>
          </a:xfrm>
          <a:prstGeom prst="rect">
            <a:avLst/>
          </a:prstGeom>
          <a:noFill/>
        </p:spPr>
        <p:txBody>
          <a:bodyPr wrap="none" rtlCol="0">
            <a:spAutoFit/>
          </a:bodyPr>
          <a:lstStyle/>
          <a:p>
            <a:r>
              <a:rPr lang="en-US" sz="1600" dirty="0"/>
              <a:t>Rough time Integral of the intensity and duration of strays</a:t>
            </a:r>
          </a:p>
        </p:txBody>
      </p:sp>
      <p:sp>
        <p:nvSpPr>
          <p:cNvPr id="20" name="TextBox 19"/>
          <p:cNvSpPr txBox="1"/>
          <p:nvPr/>
        </p:nvSpPr>
        <p:spPr>
          <a:xfrm>
            <a:off x="5833177" y="2921168"/>
            <a:ext cx="3558053" cy="1015663"/>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latin typeface="+mj-lt"/>
              </a:rPr>
              <a:t>The Marconi Transatlantic Station in Ireland transmitted to </a:t>
            </a:r>
            <a:r>
              <a:rPr lang="en-US" sz="2000" dirty="0" err="1">
                <a:latin typeface="+mj-lt"/>
              </a:rPr>
              <a:t>Lousibourg</a:t>
            </a:r>
            <a:r>
              <a:rPr lang="en-US" sz="2000" dirty="0">
                <a:latin typeface="+mj-lt"/>
              </a:rPr>
              <a:t>.</a:t>
            </a:r>
          </a:p>
        </p:txBody>
      </p:sp>
    </p:spTree>
    <p:extLst>
      <p:ext uri="{BB962C8B-B14F-4D97-AF65-F5344CB8AC3E}">
        <p14:creationId xmlns:p14="http://schemas.microsoft.com/office/powerpoint/2010/main" val="199970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1912 Solar Eclipse Studies</a:t>
            </a:r>
          </a:p>
        </p:txBody>
      </p:sp>
      <p:sp>
        <p:nvSpPr>
          <p:cNvPr id="3" name="Content Placeholder 2"/>
          <p:cNvSpPr>
            <a:spLocks noGrp="1"/>
          </p:cNvSpPr>
          <p:nvPr>
            <p:ph idx="1"/>
          </p:nvPr>
        </p:nvSpPr>
        <p:spPr/>
        <p:txBody>
          <a:bodyPr/>
          <a:lstStyle/>
          <a:p>
            <a:r>
              <a:rPr lang="en-US" sz="2200" dirty="0"/>
              <a:t>The 1912 solar eclipse was also collected in France and Denmark using the transmitter at the </a:t>
            </a:r>
            <a:r>
              <a:rPr lang="en-US" sz="2200" b="1" dirty="0"/>
              <a:t>Eiffel Tower</a:t>
            </a:r>
            <a:r>
              <a:rPr lang="en-US" sz="2200" dirty="0"/>
              <a:t> in Paris.</a:t>
            </a:r>
          </a:p>
          <a:p>
            <a:endParaRPr lang="en-US" sz="2200" dirty="0"/>
          </a:p>
          <a:p>
            <a:endParaRPr lang="en-US" dirty="0"/>
          </a:p>
        </p:txBody>
      </p:sp>
      <p:sp>
        <p:nvSpPr>
          <p:cNvPr id="5" name="Slide Number Placeholder 4"/>
          <p:cNvSpPr>
            <a:spLocks noGrp="1"/>
          </p:cNvSpPr>
          <p:nvPr>
            <p:ph type="sldNum" sz="quarter" idx="12"/>
          </p:nvPr>
        </p:nvSpPr>
        <p:spPr/>
        <p:txBody>
          <a:bodyPr/>
          <a:lstStyle/>
          <a:p>
            <a:fld id="{18D43B31-6207-4C46-B6C8-EA5DF9F47047}" type="slidenum">
              <a:rPr lang="en-US" altLang="en-US" smtClean="0"/>
              <a:pPr/>
              <a:t>9</a:t>
            </a:fld>
            <a:endParaRPr lang="en-US" altLang="en-US"/>
          </a:p>
        </p:txBody>
      </p:sp>
      <p:sp>
        <p:nvSpPr>
          <p:cNvPr id="8" name="Rectangle 7"/>
          <p:cNvSpPr/>
          <p:nvPr/>
        </p:nvSpPr>
        <p:spPr>
          <a:xfrm>
            <a:off x="1933440" y="1851296"/>
            <a:ext cx="4876800" cy="1998496"/>
          </a:xfrm>
          <a:prstGeom prst="rect">
            <a:avLst/>
          </a:prstGeom>
        </p:spPr>
        <p:txBody>
          <a:bodyPr wrap="square">
            <a:spAutoFit/>
          </a:bodyPr>
          <a:lstStyle/>
          <a:p>
            <a:pPr marL="695325" lvl="1" indent="-293688" defTabSz="457200" eaLnBrk="0" hangingPunct="0">
              <a:lnSpc>
                <a:spcPct val="95000"/>
              </a:lnSpc>
              <a:spcBef>
                <a:spcPts val="500"/>
              </a:spcBef>
              <a:buClr>
                <a:srgbClr val="002F5F"/>
              </a:buClr>
              <a:buFont typeface="Wingdings" panose="05000000000000000000" pitchFamily="2" charset="2"/>
              <a:buChar char="§"/>
              <a:defRPr/>
            </a:pPr>
            <a:r>
              <a:rPr lang="en-US" dirty="0">
                <a:latin typeface="+mj-lt"/>
                <a:ea typeface="Calibri"/>
                <a:cs typeface="Calibri"/>
                <a:sym typeface="Calibri"/>
              </a:rPr>
              <a:t>The transmitter had a frequency of 115 kHz (wavelength approximately 2,608 meters)</a:t>
            </a:r>
          </a:p>
          <a:p>
            <a:pPr marL="695325" lvl="1" indent="-293688" defTabSz="457200" eaLnBrk="0" hangingPunct="0">
              <a:lnSpc>
                <a:spcPct val="95000"/>
              </a:lnSpc>
              <a:spcBef>
                <a:spcPts val="500"/>
              </a:spcBef>
              <a:buClr>
                <a:srgbClr val="002F5F"/>
              </a:buClr>
              <a:buFont typeface="Wingdings" panose="05000000000000000000" pitchFamily="2" charset="2"/>
              <a:buChar char="§"/>
              <a:defRPr/>
            </a:pPr>
            <a:r>
              <a:rPr lang="en-US" dirty="0">
                <a:latin typeface="+mj-lt"/>
                <a:ea typeface="Calibri"/>
                <a:cs typeface="Calibri"/>
                <a:sym typeface="Calibri"/>
              </a:rPr>
              <a:t>UK study was done at 54.545 kHz and French and Demark studies were done at 115 kHz, </a:t>
            </a:r>
            <a:r>
              <a:rPr lang="en-US" b="1" dirty="0">
                <a:latin typeface="+mj-lt"/>
                <a:ea typeface="Calibri"/>
                <a:cs typeface="Calibri"/>
                <a:sym typeface="Calibri"/>
              </a:rPr>
              <a:t>difficult</a:t>
            </a:r>
            <a:r>
              <a:rPr lang="en-US" dirty="0">
                <a:latin typeface="+mj-lt"/>
                <a:ea typeface="Calibri"/>
                <a:cs typeface="Calibri"/>
                <a:sym typeface="Calibri"/>
              </a:rPr>
              <a:t> for data comparison.</a:t>
            </a:r>
          </a:p>
        </p:txBody>
      </p:sp>
      <p:sp>
        <p:nvSpPr>
          <p:cNvPr id="9" name="Rectangle 8"/>
          <p:cNvSpPr/>
          <p:nvPr/>
        </p:nvSpPr>
        <p:spPr>
          <a:xfrm>
            <a:off x="10132045" y="5325983"/>
            <a:ext cx="2069797" cy="400110"/>
          </a:xfrm>
          <a:prstGeom prst="rect">
            <a:avLst/>
          </a:prstGeom>
        </p:spPr>
        <p:txBody>
          <a:bodyPr wrap="none">
            <a:spAutoFit/>
          </a:bodyPr>
          <a:lstStyle/>
          <a:p>
            <a:pPr>
              <a:defRPr/>
            </a:pPr>
            <a:r>
              <a:rPr lang="en-US" sz="1000" dirty="0">
                <a:solidFill>
                  <a:srgbClr val="000000"/>
                </a:solidFill>
                <a:latin typeface="Times New Roman" panose="02020603050405020304" pitchFamily="18" charset="0"/>
                <a:cs typeface="Times New Roman" panose="02020603050405020304" pitchFamily="18" charset="0"/>
              </a:rPr>
              <a:t>[1] </a:t>
            </a:r>
            <a:r>
              <a:rPr lang="en-US" sz="1000" dirty="0">
                <a:ea typeface="Calibri"/>
                <a:cs typeface="Calibri"/>
                <a:sym typeface="Calibri"/>
              </a:rPr>
              <a:t>Images from de.wikipedia.org </a:t>
            </a:r>
          </a:p>
          <a:p>
            <a:pPr>
              <a:defRPr/>
            </a:pPr>
            <a:r>
              <a:rPr lang="en-US" sz="1000" dirty="0">
                <a:latin typeface="Times New Roman" panose="02020603050405020304" pitchFamily="18" charset="0"/>
                <a:cs typeface="Times New Roman" panose="02020603050405020304" pitchFamily="18" charset="0"/>
              </a:rPr>
              <a:t>[2] Telegraphy and Telephony, 1912</a:t>
            </a:r>
            <a:endParaRPr lang="en-US" sz="1000" dirty="0">
              <a:latin typeface="Times New Roman" panose="02020603050405020304" pitchFamily="18" charset="0"/>
              <a:ea typeface="Calibri"/>
              <a:cs typeface="Times New Roman" panose="02020603050405020304" pitchFamily="18" charset="0"/>
              <a:sym typeface="Calibri"/>
            </a:endParaRPr>
          </a:p>
        </p:txBody>
      </p:sp>
      <p:pic>
        <p:nvPicPr>
          <p:cNvPr id="1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900823" y="1851296"/>
            <a:ext cx="3120285" cy="419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41134" y="3297469"/>
            <a:ext cx="3788217" cy="369332"/>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dirty="0">
                <a:latin typeface="+mj-lt"/>
              </a:rPr>
              <a:t>Galena and Galvanometer detector</a:t>
            </a:r>
          </a:p>
        </p:txBody>
      </p:sp>
      <p:pic>
        <p:nvPicPr>
          <p:cNvPr id="17" name="Shape 528" descr="eiffle tower ant"/>
          <p:cNvPicPr preferRelativeResize="0"/>
          <p:nvPr/>
        </p:nvPicPr>
        <p:blipFill rotWithShape="1">
          <a:blip r:embed="rId3">
            <a:alphaModFix/>
          </a:blip>
          <a:srcRect/>
          <a:stretch/>
        </p:blipFill>
        <p:spPr>
          <a:xfrm>
            <a:off x="3177037" y="3497094"/>
            <a:ext cx="2765400" cy="2648531"/>
          </a:xfrm>
          <a:prstGeom prst="rect">
            <a:avLst/>
          </a:prstGeom>
          <a:noFill/>
          <a:ln>
            <a:noFill/>
          </a:ln>
        </p:spPr>
      </p:pic>
    </p:spTree>
    <p:extLst>
      <p:ext uri="{BB962C8B-B14F-4D97-AF65-F5344CB8AC3E}">
        <p14:creationId xmlns:p14="http://schemas.microsoft.com/office/powerpoint/2010/main" val="2910936450"/>
      </p:ext>
    </p:extLst>
  </p:cSld>
  <p:clrMapOvr>
    <a:masterClrMapping/>
  </p:clrMapOvr>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2400</Words>
  <Application>Microsoft Office PowerPoint</Application>
  <PresentationFormat>Widescreen</PresentationFormat>
  <Paragraphs>277</Paragraphs>
  <Slides>38</Slides>
  <Notes>8</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Helvetica Neue</vt:lpstr>
      <vt:lpstr>Times New Roman</vt:lpstr>
      <vt:lpstr>Wingdings</vt:lpstr>
      <vt:lpstr>Retrospect</vt:lpstr>
      <vt:lpstr>Custom Design</vt:lpstr>
      <vt:lpstr>HamSCI, solar eclipses and you.</vt:lpstr>
      <vt:lpstr>PowerPoint Presentation</vt:lpstr>
      <vt:lpstr>PowerPoint Presentation</vt:lpstr>
      <vt:lpstr>PowerPoint Presentation</vt:lpstr>
      <vt:lpstr>Upcoming Solar Eclipses</vt:lpstr>
      <vt:lpstr>Solar Eclipses - 2023 and 2024</vt:lpstr>
      <vt:lpstr>The Ionosphere</vt:lpstr>
      <vt:lpstr>Historical Perspective</vt:lpstr>
      <vt:lpstr>Other 1912 Solar Eclipse Studies</vt:lpstr>
      <vt:lpstr>Early Attempt at Group Collection </vt:lpstr>
      <vt:lpstr>First Theory Paper</vt:lpstr>
      <vt:lpstr>Early Crowdsourcing Effort</vt:lpstr>
      <vt:lpstr>Ionosphere Ionization Experiment</vt:lpstr>
      <vt:lpstr>Annular Solar Eclipse: October 14, 2023</vt:lpstr>
      <vt:lpstr>Total Solar Eclipse: April 8, 2024</vt:lpstr>
      <vt:lpstr>PowerPoint Presentation</vt:lpstr>
      <vt:lpstr>QSO Party:  The More the Merrier</vt:lpstr>
      <vt:lpstr>2017 Solar Eclipse QSO Party Results</vt:lpstr>
      <vt:lpstr>Solar Eclipse QSO Party 2.0</vt:lpstr>
      <vt:lpstr>Appealing to a Broad Range of Interests</vt:lpstr>
      <vt:lpstr>Gladstone Signal Spotting Challenge</vt:lpstr>
      <vt:lpstr>Gladstone Signal Spotting Challenge</vt:lpstr>
      <vt:lpstr>Map of Signal Spotters and Signal Paths</vt:lpstr>
      <vt:lpstr>Database of Signal Spots</vt:lpstr>
      <vt:lpstr>Gladstone Signal Spotting Challenge</vt:lpstr>
      <vt:lpstr>SEQP 2017: RBN Spot Observations</vt:lpstr>
      <vt:lpstr>SEQP 2017: RBN Spot Observations</vt:lpstr>
      <vt:lpstr>Time Delay of Arrival Event</vt:lpstr>
      <vt:lpstr>Grape Personal Space Weather Stations</vt:lpstr>
      <vt:lpstr>Grape PSWS - For More Information</vt:lpstr>
      <vt:lpstr>In Summary: FoEIS is Fun, with a Purpose</vt:lpstr>
      <vt:lpstr>PHaRLAP interface changed to Python</vt:lpstr>
      <vt:lpstr>WWV/WWVH enhanced transmissions</vt:lpstr>
      <vt:lpstr>Getting Involved</vt:lpstr>
      <vt:lpstr>HamSCI Zoom Telecons</vt:lpstr>
      <vt:lpstr>Acknowledgments</vt:lpstr>
      <vt:lpstr> Acknowledgments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2023-08-13T23:25:02Z</dcterms:created>
  <dcterms:modified xsi:type="dcterms:W3CDTF">2023-09-12T05:23:04Z</dcterms:modified>
</cp:coreProperties>
</file>