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y="5143500" cx="9144000"/>
  <p:notesSz cx="6858000" cy="9144000"/>
  <p:embeddedFontLst>
    <p:embeddedFont>
      <p:font typeface="Montserrat"/>
      <p:regular r:id="rId67"/>
      <p:bold r:id="rId68"/>
      <p:italic r:id="rId69"/>
      <p:boldItalic r:id="rId70"/>
    </p:embeddedFont>
    <p:embeddedFont>
      <p:font typeface="Tahoma"/>
      <p:regular r:id="rId71"/>
      <p:bold r:id="rId72"/>
    </p:embeddedFont>
    <p:embeddedFont>
      <p:font typeface="Oswald"/>
      <p:regular r:id="rId73"/>
      <p:bold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swald-regular.fntdata"/><Relationship Id="rId72" Type="http://schemas.openxmlformats.org/officeDocument/2006/relationships/font" Target="fonts/Tahoma-bold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74" Type="http://schemas.openxmlformats.org/officeDocument/2006/relationships/font" Target="fonts/Oswald-bold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Tahoma-regular.fntdata"/><Relationship Id="rId70" Type="http://schemas.openxmlformats.org/officeDocument/2006/relationships/font" Target="fonts/Montserrat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Montserrat-bold.fntdata"/><Relationship Id="rId23" Type="http://schemas.openxmlformats.org/officeDocument/2006/relationships/slide" Target="slides/slide17.xml"/><Relationship Id="rId67" Type="http://schemas.openxmlformats.org/officeDocument/2006/relationships/font" Target="fonts/Montserrat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Montserrat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ky3DYPjDoZ6CpSG24_9EfDH1Dr0ta5p08JRHfvCd35o/edit?slide=id.p#slide=id.p" TargetMode="Externa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igitalcommons.usu.edu/smallsat/2024/all2024/23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fe0c9d6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efe0c9d6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Introduce yourself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dfdbce478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dfdbce478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fdbce478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fdbce478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CSLI ISS Resupply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CubeSat Launch Initiative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fe0c9d68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efe0c9d68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Explain: The concept of open source ground station is not by any means new, we are </a:t>
            </a:r>
            <a:r>
              <a:rPr lang="en" sz="1200">
                <a:solidFill>
                  <a:srgbClr val="202122"/>
                </a:solidFill>
                <a:highlight>
                  <a:srgbClr val="FFFFFF"/>
                </a:highlight>
              </a:rPr>
              <a:t>building on the amazing existing  work or “standing on the shoulders of giants” so to speak, of Satnogs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f00e26d888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2f00e26d888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SatNOGS is free open source software and hardware platform aimed to create a global satellite ground station network </a:t>
            </a:r>
            <a:r>
              <a:rPr lang="en" sz="1200">
                <a:solidFill>
                  <a:schemeClr val="dk1"/>
                </a:solidFill>
              </a:rPr>
              <a:t>created by Libre Space Foundation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solidFill>
                  <a:schemeClr val="dk1"/>
                </a:solidFill>
              </a:rPr>
              <a:t>Build your own!!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solidFill>
                  <a:schemeClr val="dk1"/>
                </a:solidFill>
              </a:rPr>
              <a:t>Thousands of LEO cubesats rely on this network, it’s amazing!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f00e26d888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f00e26d888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00e26d888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f00e26d888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Here’s an OreSat0 pass on SatNOGS showing the RF waterfall plot of the OreSat0 beacon - you can see the little dashes of OreSat0’s beacon.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00e26d888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f00e26d888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Here’s that same pass, but with the beacon data decoded by SatNOGS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AX.25, APRS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00e26d888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f00e26d888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EVEN a dashboard showing OreSat0’s data, all part of SatNOGS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7e0510a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7e0510a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fe0c9d684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2efe0c9d684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efe0c9d68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2efe0c9d68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f00e26d888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f00e26d888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not the first to have this have this idea; </a:t>
            </a:r>
            <a:r>
              <a:rPr lang="en"/>
              <a:t>unfortunately</a:t>
            </a:r>
            <a:r>
              <a:rPr lang="en"/>
              <a:t> all are defunct as far as we know.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00e26d888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00e26d888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efe0c9d684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2efe0c9d684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Tailoring to mission requirements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efe0c9d684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efe0c9d684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LOVE POINTY!!! But it isn’t reliable and doesn’t have enough antennas. We want the M2 dish but we can’t afford it. Thus UniClOGS.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f00e26d888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f00e26d888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f00d8a5e7a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f00d8a5e7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Licensing is simplified by AR; allows for international cooperation and coordination of UniClOGS stations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f00e26d888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2f00e26d888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f00e26d888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f00e26d888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Choose from a bunch of different antennas and bands, including Yagis and dishes and helicals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efe0c9d684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efe0c9d684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We’ve identified two AZ/EL rotators, and we’ve used both. Rotator pointing accuracy (and thus cost) is driven by the antenna requirements.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f00e26d888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f00e26d888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did some force dynamics, and some computational fluid </a:t>
            </a:r>
            <a:r>
              <a:rPr lang="en">
                <a:solidFill>
                  <a:schemeClr val="dk1"/>
                </a:solidFill>
              </a:rPr>
              <a:t>dynamics</a:t>
            </a:r>
            <a:r>
              <a:rPr lang="en">
                <a:solidFill>
                  <a:schemeClr val="dk1"/>
                </a:solidFill>
              </a:rPr>
              <a:t> to figure out the forces on the mast and mount.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00e26d8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f00e26d8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/>
              <a:t>Not just PSU students</a:t>
            </a:r>
            <a:r>
              <a:rPr lang="en"/>
              <a:t> but PCC, industry advisors, high school students, community, around the world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f00e26d888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f00e26d888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Left: </a:t>
            </a:r>
            <a:r>
              <a:rPr lang="en" sz="1800" u="sng">
                <a:solidFill>
                  <a:srgbClr val="595959"/>
                </a:solidFill>
              </a:rPr>
              <a:t>Nonpenetrating roof</a:t>
            </a:r>
            <a:r>
              <a:rPr lang="en" sz="1800">
                <a:solidFill>
                  <a:srgbClr val="595959"/>
                </a:solidFill>
              </a:rPr>
              <a:t> mount with concrete block ballast, right roof tripod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f00e26d888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f00e26d888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You can put your electronics indoor in a rack, our outdoors in an enclosure.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f00e26d888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2f00e26d888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f00e26d888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f00e26d888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Half power beam width, gain, -&gt; pointing accuracy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f00e26d888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f00e26d888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f00e26d888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f00e26d888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dfdbce478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dfdbce478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dfdbce4787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dfdbce478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dfdbce4787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dfdbce4787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dfdbce478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dfdbce478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fe0c9d68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efe0c9d68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f00e26d888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f00e26d888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f00e26d888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f00e26d888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dfdbce478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dfdbce478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f00e26d888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g2f00e26d888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f00e26d888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f00e26d888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f00e26d888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f00e26d888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 of our RF components are COTS, including the PAs, LNAs, and our SDR. SDR is currently Ettus B-200 mini. SDR computer is Raspberry Pi 5, which</a:t>
            </a:r>
            <a:r>
              <a:rPr lang="en" u="sng"/>
              <a:t> finally</a:t>
            </a:r>
            <a:r>
              <a:rPr lang="en"/>
              <a:t> has enough computing power to run SDRs.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f00e26d888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f00e26d888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 use any Raspberry Pi to run power and rotator control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f00e26d888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f00e26d888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 many kinds of loads - 12V, 5V, etc - easily from the Station host (the </a:t>
            </a:r>
            <a:r>
              <a:rPr lang="en"/>
              <a:t>Raspberry</a:t>
            </a:r>
            <a:r>
              <a:rPr lang="en"/>
              <a:t> Pi 4).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f00e26d888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f00e26d888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These things are CRITICAL but we won’t talk about them lol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f00e26d888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f00e26d888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If you have more time: talk about the cost and delay of university facilities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00e26d888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00e26d88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f00e26d888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2f00e26d888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f00e26d888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f00e26d888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 GnuRadio running on the Raspberry Pi 5 to talk to our SDRs. Yamcs (“Yet Another Mission Control Software”) </a:t>
            </a:r>
            <a:r>
              <a:rPr lang="en"/>
              <a:t>controls</a:t>
            </a:r>
            <a:r>
              <a:rPr lang="en"/>
              <a:t> the communications to the satellite. Lots of Python glue programs to pull everything together.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efe0c9d684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efe0c9d684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Software/operators view sees the same no matter the configuration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dddab303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dddab303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to pull slides from here: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https://docs.google.com/presentation/d/1ky3DYPjDoZ6CpSG24_9EfDH1Dr0ta5p08JRHfvCd35o/edit?slide=id.p#slide=id.p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Two way radio with interference injected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f00e26d888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0" name="Google Shape;760;g2f00e26d888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f00e26d888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f00e26d888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f00e26d888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f00e26d888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e1ac4401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e1ac4401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e1ac4401b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e1ac4401b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f00e26d888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f00e26d888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Thank you, and please reach out!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https://digitalcommons.usu.edu/smallsat/2024/all2024/23/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GRAB BUSINESS CARDS!!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00e26d88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f00e26d88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sat, 1U, ty for </a:t>
            </a:r>
            <a:r>
              <a:rPr lang="en"/>
              <a:t>spaceflight</a:t>
            </a:r>
            <a:r>
              <a:rPr lang="en"/>
              <a:t>, still in orbit;  </a:t>
            </a:r>
            <a:r>
              <a:rPr b="1" lang="en"/>
              <a:t>C3 / PVs / Battery</a:t>
            </a:r>
            <a:endParaRPr b="1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dddab3032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dddab3032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Dennis Rosenhaur (AC7FT) - https://events.gnuradio.org/event/26/contributions/760/attachments/219/585/grcon_sep_25.pdf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00e26d888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00e26d888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on system ADCS system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dfdbce478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dfdbce478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Still above ISS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black line - 436 km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Running into rarified atmos in LEO.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 noe  orbital propulsion, we spiral in (200km) which is our de-orbit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00e26d888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00e26d888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deorbit path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</a:t>
            </a:r>
            <a:r>
              <a:rPr lang="en"/>
              <a:t>do an OreSat, 0.5, 1 satellite presentation at another time!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1257900"/>
          </a:xfrm>
          <a:prstGeom prst="rect">
            <a:avLst/>
          </a:prstGeom>
          <a:solidFill>
            <a:srgbClr val="6A7F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281225" y="39150"/>
            <a:ext cx="1135200" cy="1133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sas_insignia.png"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224" y="38116"/>
            <a:ext cx="1135201" cy="1135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dg4@pdx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9.jpg"/><Relationship Id="rId5" Type="http://schemas.openxmlformats.org/officeDocument/2006/relationships/image" Target="../media/image53.jpg"/><Relationship Id="rId6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jpg"/><Relationship Id="rId4" Type="http://schemas.openxmlformats.org/officeDocument/2006/relationships/image" Target="../media/image44.png"/><Relationship Id="rId5" Type="http://schemas.openxmlformats.org/officeDocument/2006/relationships/image" Target="../media/image65.png"/><Relationship Id="rId6" Type="http://schemas.openxmlformats.org/officeDocument/2006/relationships/image" Target="../media/image41.png"/><Relationship Id="rId7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jpg"/><Relationship Id="rId4" Type="http://schemas.openxmlformats.org/officeDocument/2006/relationships/image" Target="../media/image74.jpg"/><Relationship Id="rId5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52.png"/><Relationship Id="rId5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Relationship Id="rId4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9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Relationship Id="rId4" Type="http://schemas.openxmlformats.org/officeDocument/2006/relationships/image" Target="../media/image3.png"/><Relationship Id="rId5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Relationship Id="rId4" Type="http://schemas.openxmlformats.org/officeDocument/2006/relationships/image" Target="../media/image8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5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69.png"/><Relationship Id="rId13" Type="http://schemas.openxmlformats.org/officeDocument/2006/relationships/image" Target="../media/image77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openxmlformats.org/officeDocument/2006/relationships/image" Target="../media/image75.png"/><Relationship Id="rId15" Type="http://schemas.openxmlformats.org/officeDocument/2006/relationships/image" Target="../media/image78.png"/><Relationship Id="rId14" Type="http://schemas.openxmlformats.org/officeDocument/2006/relationships/image" Target="../media/image72.png"/><Relationship Id="rId17" Type="http://schemas.openxmlformats.org/officeDocument/2006/relationships/image" Target="../media/image80.png"/><Relationship Id="rId16" Type="http://schemas.openxmlformats.org/officeDocument/2006/relationships/image" Target="../media/image76.png"/><Relationship Id="rId5" Type="http://schemas.openxmlformats.org/officeDocument/2006/relationships/image" Target="../media/image64.png"/><Relationship Id="rId6" Type="http://schemas.openxmlformats.org/officeDocument/2006/relationships/image" Target="../media/image62.png"/><Relationship Id="rId18" Type="http://schemas.openxmlformats.org/officeDocument/2006/relationships/image" Target="../media/image82.png"/><Relationship Id="rId7" Type="http://schemas.openxmlformats.org/officeDocument/2006/relationships/image" Target="../media/image70.png"/><Relationship Id="rId8" Type="http://schemas.openxmlformats.org/officeDocument/2006/relationships/image" Target="../media/image81.png"/></Relationships>
</file>

<file path=ppt/slides/_rels/slide5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69.png"/><Relationship Id="rId13" Type="http://schemas.openxmlformats.org/officeDocument/2006/relationships/image" Target="../media/image77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openxmlformats.org/officeDocument/2006/relationships/image" Target="../media/image75.png"/><Relationship Id="rId15" Type="http://schemas.openxmlformats.org/officeDocument/2006/relationships/image" Target="../media/image78.png"/><Relationship Id="rId14" Type="http://schemas.openxmlformats.org/officeDocument/2006/relationships/image" Target="../media/image72.png"/><Relationship Id="rId17" Type="http://schemas.openxmlformats.org/officeDocument/2006/relationships/image" Target="../media/image80.png"/><Relationship Id="rId16" Type="http://schemas.openxmlformats.org/officeDocument/2006/relationships/image" Target="../media/image76.png"/><Relationship Id="rId5" Type="http://schemas.openxmlformats.org/officeDocument/2006/relationships/image" Target="../media/image64.png"/><Relationship Id="rId6" Type="http://schemas.openxmlformats.org/officeDocument/2006/relationships/image" Target="../media/image62.png"/><Relationship Id="rId18" Type="http://schemas.openxmlformats.org/officeDocument/2006/relationships/image" Target="../media/image82.png"/><Relationship Id="rId7" Type="http://schemas.openxmlformats.org/officeDocument/2006/relationships/image" Target="../media/image70.png"/><Relationship Id="rId8" Type="http://schemas.openxmlformats.org/officeDocument/2006/relationships/image" Target="../media/image81.png"/></Relationships>
</file>

<file path=ppt/slides/_rels/slide5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69.png"/><Relationship Id="rId13" Type="http://schemas.openxmlformats.org/officeDocument/2006/relationships/image" Target="../media/image77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openxmlformats.org/officeDocument/2006/relationships/image" Target="../media/image75.png"/><Relationship Id="rId15" Type="http://schemas.openxmlformats.org/officeDocument/2006/relationships/image" Target="../media/image78.png"/><Relationship Id="rId14" Type="http://schemas.openxmlformats.org/officeDocument/2006/relationships/image" Target="../media/image72.png"/><Relationship Id="rId17" Type="http://schemas.openxmlformats.org/officeDocument/2006/relationships/image" Target="../media/image80.png"/><Relationship Id="rId16" Type="http://schemas.openxmlformats.org/officeDocument/2006/relationships/image" Target="../media/image76.png"/><Relationship Id="rId5" Type="http://schemas.openxmlformats.org/officeDocument/2006/relationships/image" Target="../media/image64.png"/><Relationship Id="rId6" Type="http://schemas.openxmlformats.org/officeDocument/2006/relationships/image" Target="../media/image62.png"/><Relationship Id="rId18" Type="http://schemas.openxmlformats.org/officeDocument/2006/relationships/image" Target="../media/image82.png"/><Relationship Id="rId7" Type="http://schemas.openxmlformats.org/officeDocument/2006/relationships/image" Target="../media/image70.png"/><Relationship Id="rId8" Type="http://schemas.openxmlformats.org/officeDocument/2006/relationships/image" Target="../media/image8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3.png"/><Relationship Id="rId4" Type="http://schemas.openxmlformats.org/officeDocument/2006/relationships/hyperlink" Target="https://www.uniclogs.org/" TargetMode="External"/><Relationship Id="rId5" Type="http://schemas.openxmlformats.org/officeDocument/2006/relationships/image" Target="../media/image8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ctrTitle"/>
          </p:nvPr>
        </p:nvSpPr>
        <p:spPr>
          <a:xfrm>
            <a:off x="2216708" y="195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/>
              <a:t>University-Class</a:t>
            </a:r>
            <a:br>
              <a:rPr b="1" lang="en"/>
            </a:br>
            <a:r>
              <a:rPr b="1" lang="en"/>
              <a:t>Open Ground Station</a:t>
            </a:r>
            <a:endParaRPr b="1"/>
          </a:p>
        </p:txBody>
      </p:sp>
      <p:sp>
        <p:nvSpPr>
          <p:cNvPr id="105" name="Google Shape;105;p26"/>
          <p:cNvSpPr txBox="1"/>
          <p:nvPr>
            <p:ph idx="1" type="subTitle"/>
          </p:nvPr>
        </p:nvSpPr>
        <p:spPr>
          <a:xfrm>
            <a:off x="311700" y="2376925"/>
            <a:ext cx="852060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94"/>
              <a:buNone/>
            </a:pPr>
            <a:r>
              <a:rPr lang="en"/>
              <a:t>Building a transmit capable open source</a:t>
            </a:r>
            <a:br>
              <a:rPr lang="en"/>
            </a:br>
            <a:r>
              <a:rPr lang="en"/>
              <a:t>ground station network</a:t>
            </a:r>
            <a:endParaRPr/>
          </a:p>
        </p:txBody>
      </p:sp>
      <p:sp>
        <p:nvSpPr>
          <p:cNvPr id="106" name="Google Shape;106;p26"/>
          <p:cNvSpPr txBox="1"/>
          <p:nvPr/>
        </p:nvSpPr>
        <p:spPr>
          <a:xfrm>
            <a:off x="889650" y="3381325"/>
            <a:ext cx="7364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Glenn LeBrasseur (KJ7SU), </a:t>
            </a:r>
            <a:r>
              <a:rPr lang="en"/>
              <a:t>Anna Meneely (KM7CIT)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and like a billion other students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Portland State Aerospace Society at Portland State University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"/>
              <a:t>0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SW 4th Avenue ste 160, Portland, OR 97201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503-708-7711 / </a:t>
            </a: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adg4@pdx.edu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924" y="101500"/>
            <a:ext cx="2113852" cy="2153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6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09" name="Google Shape;109;p26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0" name="Google Shape;110;p26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11" name="Google Shape;111;p26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2" name="Google Shape;112;p2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5"/>
          <p:cNvPicPr preferRelativeResize="0"/>
          <p:nvPr/>
        </p:nvPicPr>
        <p:blipFill rotWithShape="1">
          <a:blip r:embed="rId3">
            <a:alphaModFix/>
          </a:blip>
          <a:srcRect b="12961" l="22621" r="16292" t="3420"/>
          <a:stretch/>
        </p:blipFill>
        <p:spPr>
          <a:xfrm>
            <a:off x="552675" y="976425"/>
            <a:ext cx="2778450" cy="28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787" y="859463"/>
            <a:ext cx="2148826" cy="33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4362" y="890463"/>
            <a:ext cx="2148826" cy="33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407480">
            <a:off x="2593666" y="734430"/>
            <a:ext cx="4998593" cy="314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6526" y="199220"/>
            <a:ext cx="1852315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11700" y="1152475"/>
            <a:ext cx="3766200" cy="3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</a:t>
            </a:r>
            <a:r>
              <a:rPr lang="en"/>
              <a:t>SS Deployment on NG-25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 January 2027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/>
              <a:t>THANK YOU TO </a:t>
            </a:r>
            <a:br>
              <a:rPr b="1" i="1" lang="en"/>
            </a:br>
            <a:br>
              <a:rPr b="1" i="1" lang="en"/>
            </a:br>
            <a:r>
              <a:rPr b="1" i="1" lang="en"/>
              <a:t>	</a:t>
            </a:r>
            <a:endParaRPr b="1"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b="1" i="1" lang="en"/>
            </a:br>
            <a:br>
              <a:rPr b="1" i="1" lang="en"/>
            </a:br>
            <a:endParaRPr b="1"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n"/>
              <a:t>FOR THE RIDE!</a:t>
            </a:r>
            <a:endParaRPr/>
          </a:p>
        </p:txBody>
      </p:sp>
      <p:sp>
        <p:nvSpPr>
          <p:cNvPr id="234" name="Google Shape;234;p36"/>
          <p:cNvSpPr txBox="1"/>
          <p:nvPr>
            <p:ph type="title"/>
          </p:nvPr>
        </p:nvSpPr>
        <p:spPr>
          <a:xfrm>
            <a:off x="311700" y="199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OreSat1</a:t>
            </a:r>
            <a:endParaRPr b="1"/>
          </a:p>
        </p:txBody>
      </p:sp>
      <p:grpSp>
        <p:nvGrpSpPr>
          <p:cNvPr id="235" name="Google Shape;235;p36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36" name="Google Shape;236;p36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7" name="Google Shape;237;p36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38" name="Google Shape;238;p36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39" name="Google Shape;239;p3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0" name="Google Shape;24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688" y="22558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7"/>
          <p:cNvSpPr txBox="1"/>
          <p:nvPr>
            <p:ph type="title"/>
          </p:nvPr>
        </p:nvSpPr>
        <p:spPr>
          <a:xfrm>
            <a:off x="143992" y="2120234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On the Shoulders of Giants</a:t>
            </a:r>
            <a:endParaRPr b="1"/>
          </a:p>
        </p:txBody>
      </p:sp>
      <p:sp>
        <p:nvSpPr>
          <p:cNvPr id="247" name="Google Shape;2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9" name="Google Shape;249;p37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50" name="Google Shape;250;p37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1" name="Google Shape;251;p37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52" name="Google Shape;252;p37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53" name="Google Shape;253;p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9975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500"/>
              <a:t>               </a:t>
            </a:r>
            <a:r>
              <a:rPr b="1" lang="en" sz="2500"/>
              <a:t>Satellite Networked Open Ground Station</a:t>
            </a:r>
            <a:endParaRPr b="1" sz="2500"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9143999" cy="361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75" y="2985775"/>
            <a:ext cx="2152800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0" y="4807800"/>
            <a:ext cx="270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62" name="Google Shape;262;p38"/>
          <p:cNvSpPr txBox="1"/>
          <p:nvPr/>
        </p:nvSpPr>
        <p:spPr>
          <a:xfrm>
            <a:off x="0" y="4807800"/>
            <a:ext cx="270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63" name="Google Shape;26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4" name="Google Shape;264;p38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65" name="Google Shape;265;p38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6" name="Google Shape;266;p38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67" name="Google Shape;267;p38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68" name="Google Shape;268;p3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69" name="Google Shape;26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75" y="121775"/>
            <a:ext cx="28575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SatNOGS</a:t>
            </a:r>
            <a:endParaRPr b="1"/>
          </a:p>
        </p:txBody>
      </p:sp>
      <p:sp>
        <p:nvSpPr>
          <p:cNvPr id="275" name="Google Shape;27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global network of ground stations, for free!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Incredible resource for small sats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Decodes data packets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Actively matches deployed orbital objects to satellite catalog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only drawback: </a:t>
            </a:r>
            <a:r>
              <a:rPr lang="en"/>
              <a:t>RX only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International licensing for TX is hard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OreSat0 Example…</a:t>
            </a:r>
            <a:endParaRPr/>
          </a:p>
        </p:txBody>
      </p:sp>
      <p:grpSp>
        <p:nvGrpSpPr>
          <p:cNvPr id="276" name="Google Shape;276;p3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77" name="Google Shape;277;p3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8" name="Google Shape;278;p3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79" name="Google Shape;279;p3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80" name="Google Shape;280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50" y="0"/>
            <a:ext cx="8079775" cy="4935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40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87" name="Google Shape;287;p40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8" name="Google Shape;288;p40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89" name="Google Shape;289;p40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90" name="Google Shape;290;p4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0"/>
            <a:ext cx="851568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41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97" name="Google Shape;297;p41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8" name="Google Shape;298;p41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99" name="Google Shape;299;p41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00" name="Google Shape;300;p4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63" y="83625"/>
            <a:ext cx="8838323" cy="4609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42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07" name="Google Shape;307;p42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8" name="Google Shape;308;p42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09" name="Google Shape;309;p42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10" name="Google Shape;310;p4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Goldilocks dusk to dawn orbit, always in sunshine :D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LNA enable, TX turns on LNA, RX turns off LNA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Biasing inductor on front end, critically boars, broke into oscillation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/>
          <p:nvPr/>
        </p:nvSpPr>
        <p:spPr>
          <a:xfrm>
            <a:off x="-13452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4"/>
          <p:cNvSpPr txBox="1"/>
          <p:nvPr>
            <p:ph type="title"/>
          </p:nvPr>
        </p:nvSpPr>
        <p:spPr>
          <a:xfrm>
            <a:off x="311700" y="2120234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Adding Transmit</a:t>
            </a:r>
            <a:endParaRPr b="1"/>
          </a:p>
        </p:txBody>
      </p:sp>
      <p:sp>
        <p:nvSpPr>
          <p:cNvPr id="323" name="Google Shape;32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5" name="Google Shape;325;p4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26" name="Google Shape;326;p4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7" name="Google Shape;327;p4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28" name="Google Shape;328;p4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29" name="Google Shape;329;p4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0" name="Google Shape;330;p4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31" name="Google Shape;331;p4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2" name="Google Shape;332;p4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33" name="Google Shape;333;p4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34" name="Google Shape;334;p4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/>
          <p:nvPr/>
        </p:nvSpPr>
        <p:spPr>
          <a:xfrm>
            <a:off x="4572000" y="344850"/>
            <a:ext cx="3996600" cy="3996600"/>
          </a:xfrm>
          <a:prstGeom prst="ellipse">
            <a:avLst/>
          </a:prstGeom>
          <a:solidFill>
            <a:srgbClr val="A8C27E"/>
          </a:solidFill>
          <a:ln cap="flat" cmpd="sng" w="76200">
            <a:solidFill>
              <a:srgbClr val="A8C2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7"/>
          <p:cNvSpPr/>
          <p:nvPr/>
        </p:nvSpPr>
        <p:spPr>
          <a:xfrm>
            <a:off x="-7607561" y="1487340"/>
            <a:ext cx="19580100" cy="1711500"/>
          </a:xfrm>
          <a:prstGeom prst="roundRect">
            <a:avLst>
              <a:gd fmla="val 50000" name="adj"/>
            </a:avLst>
          </a:prstGeom>
          <a:solidFill>
            <a:srgbClr val="A8C2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-6264899" y="1487460"/>
            <a:ext cx="172038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000000"/>
                </a:solidFill>
              </a:rPr>
              <a:t>PSAS</a:t>
            </a:r>
            <a:endParaRPr b="1" sz="6000"/>
          </a:p>
        </p:txBody>
      </p:sp>
      <p:sp>
        <p:nvSpPr>
          <p:cNvPr id="120" name="Google Shape;120;p27"/>
          <p:cNvSpPr txBox="1"/>
          <p:nvPr/>
        </p:nvSpPr>
        <p:spPr>
          <a:xfrm>
            <a:off x="178975" y="3290450"/>
            <a:ext cx="473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</a:rPr>
              <a:t>Portland State Aerospace Society</a:t>
            </a:r>
            <a:endParaRPr sz="3600"/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868" y="657124"/>
            <a:ext cx="3309349" cy="33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630" y="472244"/>
            <a:ext cx="3741850" cy="374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Previous but inactive ground station projects</a:t>
            </a:r>
            <a:endParaRPr b="1"/>
          </a:p>
        </p:txBody>
      </p:sp>
      <p:sp>
        <p:nvSpPr>
          <p:cNvPr id="340" name="Google Shape;340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ESA’s Global Educational Network for Satellite Operations (GENSO)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Stanford Space Systems Development Lab’s (Mercury)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Lots of other one-off ground stations, including amateur radio stations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Third time a charm?</a:t>
            </a:r>
            <a:endParaRPr/>
          </a:p>
        </p:txBody>
      </p:sp>
      <p:pic>
        <p:nvPicPr>
          <p:cNvPr id="341" name="Google Shape;3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25" y="2344875"/>
            <a:ext cx="3174475" cy="2157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45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43" name="Google Shape;343;p45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4" name="Google Shape;344;p45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45" name="Google Shape;345;p45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46" name="Google Shape;346;p4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/>
          <p:nvPr/>
        </p:nvSpPr>
        <p:spPr>
          <a:xfrm>
            <a:off x="4572000" y="344850"/>
            <a:ext cx="3996600" cy="3996600"/>
          </a:xfrm>
          <a:prstGeom prst="ellipse">
            <a:avLst/>
          </a:prstGeom>
          <a:solidFill>
            <a:srgbClr val="A8C27E"/>
          </a:solidFill>
          <a:ln cap="flat" cmpd="sng" w="76200">
            <a:solidFill>
              <a:srgbClr val="A8C2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6"/>
          <p:cNvSpPr/>
          <p:nvPr/>
        </p:nvSpPr>
        <p:spPr>
          <a:xfrm>
            <a:off x="-7607561" y="1487340"/>
            <a:ext cx="19580100" cy="1711500"/>
          </a:xfrm>
          <a:prstGeom prst="roundRect">
            <a:avLst>
              <a:gd fmla="val 50000" name="adj"/>
            </a:avLst>
          </a:prstGeom>
          <a:solidFill>
            <a:srgbClr val="A8C2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6"/>
          <p:cNvSpPr txBox="1"/>
          <p:nvPr/>
        </p:nvSpPr>
        <p:spPr>
          <a:xfrm>
            <a:off x="-6264899" y="1487460"/>
            <a:ext cx="172038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dk1"/>
                </a:solidFill>
              </a:rPr>
              <a:t>UniClOGS</a:t>
            </a:r>
            <a:endParaRPr b="1" sz="6000"/>
          </a:p>
        </p:txBody>
      </p:sp>
      <p:sp>
        <p:nvSpPr>
          <p:cNvPr id="354" name="Google Shape;354;p46"/>
          <p:cNvSpPr txBox="1"/>
          <p:nvPr/>
        </p:nvSpPr>
        <p:spPr>
          <a:xfrm>
            <a:off x="-654750" y="3503750"/>
            <a:ext cx="6910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University Class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Open Ground Stations</a:t>
            </a:r>
            <a:endParaRPr sz="3600"/>
          </a:p>
        </p:txBody>
      </p:sp>
      <p:pic>
        <p:nvPicPr>
          <p:cNvPr id="355" name="Google Shape;3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868" y="657124"/>
            <a:ext cx="3309349" cy="33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7"/>
          <p:cNvPicPr preferRelativeResize="0"/>
          <p:nvPr/>
        </p:nvPicPr>
        <p:blipFill rotWithShape="1">
          <a:blip r:embed="rId3">
            <a:alphaModFix/>
          </a:blip>
          <a:srcRect b="1342" l="0" r="0" t="0"/>
          <a:stretch/>
        </p:blipFill>
        <p:spPr>
          <a:xfrm>
            <a:off x="5211175" y="-80300"/>
            <a:ext cx="3846899" cy="483937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500"/>
              <a:t>UniClOGS</a:t>
            </a:r>
            <a:endParaRPr b="1" sz="2500"/>
          </a:p>
        </p:txBody>
      </p:sp>
      <p:sp>
        <p:nvSpPr>
          <p:cNvPr id="362" name="Google Shape;36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Choose your own adventure </a:t>
            </a:r>
            <a:br>
              <a:rPr lang="en"/>
            </a:br>
            <a:r>
              <a:rPr lang="en"/>
              <a:t>o</a:t>
            </a:r>
            <a:r>
              <a:rPr lang="en"/>
              <a:t>pen source, amateur radio-based</a:t>
            </a:r>
            <a:br>
              <a:rPr lang="en"/>
            </a:br>
            <a:r>
              <a:rPr lang="en"/>
              <a:t>ground station project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Multi-band </a:t>
            </a:r>
            <a:r>
              <a:rPr b="1" lang="en"/>
              <a:t>transmit </a:t>
            </a:r>
            <a:r>
              <a:rPr lang="en"/>
              <a:t>and </a:t>
            </a:r>
            <a:r>
              <a:rPr lang="en"/>
              <a:t>receive capabilities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Includes actual documentation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BOM, build, installation, test, operation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software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" name="Google Shape;363;p47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64" name="Google Shape;364;p47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5" name="Google Shape;365;p47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66" name="Google Shape;366;p47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67" name="Google Shape;367;p4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Balances performance, reliability, and price for small organizations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339" y="1636900"/>
            <a:ext cx="2133835" cy="243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" sz="2500"/>
              <a:t>D</a:t>
            </a:r>
            <a:r>
              <a:rPr b="1" lang="en" sz="2500"/>
              <a:t>riving</a:t>
            </a:r>
            <a:r>
              <a:rPr b="1" lang="en" sz="2500"/>
              <a:t> F</a:t>
            </a:r>
            <a:r>
              <a:rPr b="1" lang="en" sz="2500"/>
              <a:t>actor: Cost</a:t>
            </a:r>
            <a:endParaRPr b="1" sz="2500"/>
          </a:p>
        </p:txBody>
      </p:sp>
      <p:sp>
        <p:nvSpPr>
          <p:cNvPr id="375" name="Google Shape;375;p48"/>
          <p:cNvSpPr txBox="1"/>
          <p:nvPr/>
        </p:nvSpPr>
        <p:spPr>
          <a:xfrm>
            <a:off x="6325875" y="4189600"/>
            <a:ext cx="220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M</a:t>
            </a:r>
            <a:r>
              <a:rPr baseline="30000" lang="en" sz="1500">
                <a:solidFill>
                  <a:schemeClr val="dk1"/>
                </a:solidFill>
              </a:rPr>
              <a:t>2</a:t>
            </a:r>
            <a:r>
              <a:rPr lang="en" sz="1500">
                <a:solidFill>
                  <a:schemeClr val="dk1"/>
                </a:solidFill>
              </a:rPr>
              <a:t> Antenna Systems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&gt; $170k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76" name="Google Shape;376;p48"/>
          <p:cNvSpPr txBox="1"/>
          <p:nvPr/>
        </p:nvSpPr>
        <p:spPr>
          <a:xfrm>
            <a:off x="311700" y="4113400"/>
            <a:ext cx="264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  <a:t>CPP Bronco Space “Pointy” </a:t>
            </a:r>
            <a:b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</a:br>
            <a: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  <a:t>&lt; $1000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77" name="Google Shape;37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238" y="1636900"/>
            <a:ext cx="1803426" cy="240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8"/>
          <p:cNvSpPr txBox="1"/>
          <p:nvPr/>
        </p:nvSpPr>
        <p:spPr>
          <a:xfrm>
            <a:off x="3242525" y="4189600"/>
            <a:ext cx="264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  <a:t>UniClOGS</a:t>
            </a:r>
            <a:b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</a:br>
            <a:r>
              <a:rPr lang="en" sz="1500">
                <a:solidFill>
                  <a:srgbClr val="444444"/>
                </a:solidFill>
                <a:highlight>
                  <a:srgbClr val="FFFFFF"/>
                </a:highlight>
              </a:rPr>
              <a:t>$10,000 - $25,000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79" name="Google Shape;379;p48"/>
          <p:cNvPicPr preferRelativeResize="0"/>
          <p:nvPr/>
        </p:nvPicPr>
        <p:blipFill rotWithShape="1">
          <a:blip r:embed="rId5">
            <a:alphaModFix/>
          </a:blip>
          <a:srcRect b="28572" l="0" r="0" t="6828"/>
          <a:stretch/>
        </p:blipFill>
        <p:spPr>
          <a:xfrm>
            <a:off x="3459522" y="1636900"/>
            <a:ext cx="2097004" cy="2406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48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81" name="Google Shape;381;p48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2" name="Google Shape;382;p48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83" name="Google Shape;383;p48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84" name="Google Shape;384;p4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Driving Factor: Open Source</a:t>
            </a:r>
            <a:endParaRPr b="1"/>
          </a:p>
        </p:txBody>
      </p:sp>
      <p:sp>
        <p:nvSpPr>
          <p:cNvPr id="390" name="Google Shape;39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Configurable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barrier to entry for university CubeSat groups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Accessible and reproducible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Standard tooling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assembly steps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Instructions aimed at inexperienced assemblers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still “Commercial strength”</a:t>
            </a:r>
            <a:endParaRPr/>
          </a:p>
        </p:txBody>
      </p:sp>
      <p:pic>
        <p:nvPicPr>
          <p:cNvPr id="391" name="Google Shape;3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875" y="2451825"/>
            <a:ext cx="2012075" cy="21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9"/>
          <p:cNvPicPr preferRelativeResize="0"/>
          <p:nvPr/>
        </p:nvPicPr>
        <p:blipFill rotWithShape="1">
          <a:blip r:embed="rId4">
            <a:alphaModFix/>
          </a:blip>
          <a:srcRect b="10547" l="0" r="0" t="0"/>
          <a:stretch/>
        </p:blipFill>
        <p:spPr>
          <a:xfrm>
            <a:off x="6508071" y="133200"/>
            <a:ext cx="1790180" cy="2103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4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394" name="Google Shape;394;p4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5" name="Google Shape;395;p4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396" name="Google Shape;396;p4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97" name="Google Shape;397;p4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Driving Factor: Amateur Radio</a:t>
            </a:r>
            <a:endParaRPr b="1"/>
          </a:p>
        </p:txBody>
      </p:sp>
      <p:sp>
        <p:nvSpPr>
          <p:cNvPr id="403" name="Google Shape;4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station is licensed by an amateur radio operator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for international cooperation through </a:t>
            </a:r>
            <a:br>
              <a:rPr lang="en"/>
            </a:br>
            <a:r>
              <a:rPr b="1" lang="en"/>
              <a:t>reciprocal</a:t>
            </a:r>
            <a:r>
              <a:rPr b="1" lang="en"/>
              <a:t> agreements</a:t>
            </a:r>
            <a:endParaRPr b="1"/>
          </a:p>
        </p:txBody>
      </p:sp>
      <p:pic>
        <p:nvPicPr>
          <p:cNvPr id="404" name="Google Shape;40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350" y="2418100"/>
            <a:ext cx="2200125" cy="220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650" y="2591974"/>
            <a:ext cx="826875" cy="185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50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07" name="Google Shape;407;p50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8" name="Google Shape;408;p50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09" name="Google Shape;409;p50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10" name="Google Shape;410;p5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1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Choose your UniClOGS</a:t>
            </a:r>
            <a:endParaRPr b="1"/>
          </a:p>
        </p:txBody>
      </p:sp>
      <p:sp>
        <p:nvSpPr>
          <p:cNvPr id="417" name="Google Shape;41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8" name="Google Shape;41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9" name="Google Shape;419;p51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20" name="Google Shape;420;p51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1" name="Google Shape;421;p51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22" name="Google Shape;422;p51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23" name="Google Shape;423;p5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/>
          <p:nvPr/>
        </p:nvSpPr>
        <p:spPr>
          <a:xfrm>
            <a:off x="-507000" y="213750"/>
            <a:ext cx="45480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2"/>
          <p:cNvSpPr txBox="1"/>
          <p:nvPr/>
        </p:nvSpPr>
        <p:spPr>
          <a:xfrm>
            <a:off x="48875" y="213800"/>
            <a:ext cx="76065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Choose your Antennas</a:t>
            </a:r>
            <a:endParaRPr b="1" sz="2500"/>
          </a:p>
        </p:txBody>
      </p:sp>
      <p:pic>
        <p:nvPicPr>
          <p:cNvPr id="430" name="Google Shape;4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1195024"/>
            <a:ext cx="2898285" cy="29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8298" y="1203363"/>
            <a:ext cx="2898300" cy="288499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2"/>
          <p:cNvSpPr txBox="1"/>
          <p:nvPr/>
        </p:nvSpPr>
        <p:spPr>
          <a:xfrm>
            <a:off x="498675" y="4088350"/>
            <a:ext cx="217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VHF + UHF + L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3" name="Google Shape;433;p52"/>
          <p:cNvSpPr txBox="1"/>
          <p:nvPr/>
        </p:nvSpPr>
        <p:spPr>
          <a:xfrm>
            <a:off x="3485550" y="4096700"/>
            <a:ext cx="217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VHF + UHF + L + S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4" name="Google Shape;434;p52"/>
          <p:cNvSpPr txBox="1"/>
          <p:nvPr/>
        </p:nvSpPr>
        <p:spPr>
          <a:xfrm>
            <a:off x="6257650" y="4088350"/>
            <a:ext cx="217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UHF + L + S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5" name="Google Shape;435;p52"/>
          <p:cNvPicPr preferRelativeResize="0"/>
          <p:nvPr/>
        </p:nvPicPr>
        <p:blipFill rotWithShape="1">
          <a:blip r:embed="rId5">
            <a:alphaModFix/>
          </a:blip>
          <a:srcRect b="17750" l="20000" r="7536" t="0"/>
          <a:stretch/>
        </p:blipFill>
        <p:spPr>
          <a:xfrm>
            <a:off x="6340325" y="968850"/>
            <a:ext cx="2470601" cy="312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52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37" name="Google Shape;437;p52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8" name="Google Shape;438;p52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39" name="Google Shape;439;p52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40" name="Google Shape;440;p5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3"/>
          <p:cNvSpPr/>
          <p:nvPr/>
        </p:nvSpPr>
        <p:spPr>
          <a:xfrm>
            <a:off x="-507000" y="213750"/>
            <a:ext cx="5518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3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Choose a </a:t>
            </a:r>
            <a:r>
              <a:rPr b="1" lang="en" sz="2500"/>
              <a:t>Rotator + Controller</a:t>
            </a:r>
            <a:endParaRPr b="1" sz="2500"/>
          </a:p>
        </p:txBody>
      </p:sp>
      <p:pic>
        <p:nvPicPr>
          <p:cNvPr id="447" name="Google Shape;447;p53"/>
          <p:cNvPicPr preferRelativeResize="0"/>
          <p:nvPr/>
        </p:nvPicPr>
        <p:blipFill rotWithShape="1">
          <a:blip r:embed="rId3">
            <a:alphaModFix/>
          </a:blip>
          <a:srcRect b="18872" l="0" r="0" t="8040"/>
          <a:stretch/>
        </p:blipFill>
        <p:spPr>
          <a:xfrm>
            <a:off x="504225" y="1040413"/>
            <a:ext cx="1491100" cy="19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3"/>
          <p:cNvSpPr txBox="1"/>
          <p:nvPr/>
        </p:nvSpPr>
        <p:spPr>
          <a:xfrm>
            <a:off x="777963" y="3727000"/>
            <a:ext cx="212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Alfa RAS / ROT2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49" name="Google Shape;44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500" y="1191650"/>
            <a:ext cx="2177023" cy="21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13" y="3036800"/>
            <a:ext cx="2668213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3"/>
          <p:cNvSpPr txBox="1"/>
          <p:nvPr/>
        </p:nvSpPr>
        <p:spPr>
          <a:xfrm>
            <a:off x="4228774" y="3727000"/>
            <a:ext cx="367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Yaesu G5500 &amp; K3NG Interface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52" name="Google Shape;452;p53"/>
          <p:cNvPicPr preferRelativeResize="0"/>
          <p:nvPr/>
        </p:nvPicPr>
        <p:blipFill rotWithShape="1">
          <a:blip r:embed="rId6">
            <a:alphaModFix/>
          </a:blip>
          <a:srcRect b="38938" l="6908" r="2553" t="5752"/>
          <a:stretch/>
        </p:blipFill>
        <p:spPr>
          <a:xfrm>
            <a:off x="6940800" y="2393100"/>
            <a:ext cx="1643999" cy="1333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53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54" name="Google Shape;454;p53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5" name="Google Shape;455;p53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56" name="Google Shape;456;p53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57" name="Google Shape;457;p5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/>
          <p:nvPr/>
        </p:nvSpPr>
        <p:spPr>
          <a:xfrm>
            <a:off x="-507000" y="213750"/>
            <a:ext cx="58029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4"/>
          <p:cNvSpPr txBox="1"/>
          <p:nvPr/>
        </p:nvSpPr>
        <p:spPr>
          <a:xfrm>
            <a:off x="48875" y="213800"/>
            <a:ext cx="75504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With some dynamics and CFD…</a:t>
            </a:r>
            <a:endParaRPr b="1" sz="2500"/>
          </a:p>
        </p:txBody>
      </p:sp>
      <p:pic>
        <p:nvPicPr>
          <p:cNvPr id="464" name="Google Shape;4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475" y="1200200"/>
            <a:ext cx="3441776" cy="298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4"/>
          <p:cNvPicPr preferRelativeResize="0"/>
          <p:nvPr/>
        </p:nvPicPr>
        <p:blipFill rotWithShape="1">
          <a:blip r:embed="rId4">
            <a:alphaModFix/>
          </a:blip>
          <a:srcRect b="0" l="11410" r="0" t="0"/>
          <a:stretch/>
        </p:blipFill>
        <p:spPr>
          <a:xfrm>
            <a:off x="426475" y="1231775"/>
            <a:ext cx="3960702" cy="332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5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67" name="Google Shape;467;p5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8" name="Google Shape;468;p5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69" name="Google Shape;469;p5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70" name="Google Shape;470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/>
              <a:t>Open Source Space Hipsters</a:t>
            </a:r>
            <a:endParaRPr b="1"/>
          </a:p>
        </p:txBody>
      </p:sp>
      <p:sp>
        <p:nvSpPr>
          <p:cNvPr id="128" name="Google Shape;12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Extracurricular interdisciplinary team-based </a:t>
            </a:r>
            <a:br>
              <a:rPr b="1" lang="en"/>
            </a:br>
            <a:r>
              <a:rPr b="1" lang="en"/>
              <a:t>experiential student aerospace project</a:t>
            </a:r>
            <a:br>
              <a:rPr b="1" lang="en"/>
            </a:br>
            <a:endParaRPr b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Militantly interdisciplinary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ME/EE/CS + business + math + psychology + physics + …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Completely open source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Badly funded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Crowdfunding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NASA Oregon Space Grant Consortium (thank you!)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We have no idea what we’re doing</a:t>
            </a:r>
            <a:endParaRPr/>
          </a:p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777" y="0"/>
            <a:ext cx="311422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28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32" name="Google Shape;132;p28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" name="Google Shape;133;p28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34" name="Google Shape;134;p28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35" name="Google Shape;135;p2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/>
          <p:nvPr/>
        </p:nvSpPr>
        <p:spPr>
          <a:xfrm>
            <a:off x="-507000" y="213750"/>
            <a:ext cx="65394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5"/>
          <p:cNvSpPr txBox="1"/>
          <p:nvPr/>
        </p:nvSpPr>
        <p:spPr>
          <a:xfrm>
            <a:off x="48875" y="213800"/>
            <a:ext cx="80148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… choose a Location &amp; Mounting type</a:t>
            </a:r>
            <a:endParaRPr b="1" sz="2500"/>
          </a:p>
        </p:txBody>
      </p:sp>
      <p:pic>
        <p:nvPicPr>
          <p:cNvPr id="477" name="Google Shape;4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25" y="1372125"/>
            <a:ext cx="3059999" cy="30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275" y="1172425"/>
            <a:ext cx="4583557" cy="3437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55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80" name="Google Shape;480;p55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1" name="Google Shape;481;p55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82" name="Google Shape;482;p55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83" name="Google Shape;483;p5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6"/>
          <p:cNvSpPr/>
          <p:nvPr/>
        </p:nvSpPr>
        <p:spPr>
          <a:xfrm>
            <a:off x="-354600" y="213750"/>
            <a:ext cx="59616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6"/>
          <p:cNvSpPr txBox="1"/>
          <p:nvPr/>
        </p:nvSpPr>
        <p:spPr>
          <a:xfrm>
            <a:off x="48875" y="213800"/>
            <a:ext cx="79995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Choose your </a:t>
            </a:r>
            <a:r>
              <a:rPr b="1" lang="en" sz="2500">
                <a:solidFill>
                  <a:schemeClr val="dk1"/>
                </a:solidFill>
              </a:rPr>
              <a:t>Electronics</a:t>
            </a:r>
            <a:r>
              <a:rPr b="1" lang="en" sz="2500"/>
              <a:t> Location </a:t>
            </a:r>
            <a:endParaRPr b="1" sz="2500"/>
          </a:p>
        </p:txBody>
      </p:sp>
      <p:sp>
        <p:nvSpPr>
          <p:cNvPr id="490" name="Google Shape;490;p56"/>
          <p:cNvSpPr txBox="1"/>
          <p:nvPr/>
        </p:nvSpPr>
        <p:spPr>
          <a:xfrm>
            <a:off x="927000" y="4037250"/>
            <a:ext cx="270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Indoor</a:t>
            </a:r>
            <a:r>
              <a:rPr lang="en" sz="1800">
                <a:solidFill>
                  <a:schemeClr val="dk2"/>
                </a:solidFill>
              </a:rPr>
              <a:t> 19” Rack System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1" name="Google Shape;491;p56"/>
          <p:cNvSpPr txBox="1"/>
          <p:nvPr/>
        </p:nvSpPr>
        <p:spPr>
          <a:xfrm>
            <a:off x="4413300" y="4189650"/>
            <a:ext cx="363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Outdoor</a:t>
            </a:r>
            <a:r>
              <a:rPr lang="en" sz="1800">
                <a:solidFill>
                  <a:schemeClr val="dk2"/>
                </a:solidFill>
              </a:rPr>
              <a:t> Enclosure with DIN rails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92" name="Google Shape;4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025" y="1189275"/>
            <a:ext cx="2030800" cy="30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9950" y="1378125"/>
            <a:ext cx="2362200" cy="2676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56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495" name="Google Shape;495;p56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6" name="Google Shape;496;p56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497" name="Google Shape;497;p56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98" name="Google Shape;498;p5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7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Example Stations</a:t>
            </a:r>
            <a:endParaRPr b="1"/>
          </a:p>
        </p:txBody>
      </p:sp>
      <p:sp>
        <p:nvSpPr>
          <p:cNvPr id="505" name="Google Shape;50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7" name="Google Shape;507;p57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08" name="Google Shape;508;p57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9" name="Google Shape;509;p57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10" name="Google Shape;510;p57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11" name="Google Shape;511;p5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8"/>
          <p:cNvSpPr/>
          <p:nvPr/>
        </p:nvSpPr>
        <p:spPr>
          <a:xfrm>
            <a:off x="-507000" y="213750"/>
            <a:ext cx="3763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8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PSU UniClOGS v1</a:t>
            </a:r>
            <a:endParaRPr b="1" sz="2500"/>
          </a:p>
        </p:txBody>
      </p:sp>
      <p:sp>
        <p:nvSpPr>
          <p:cNvPr id="518" name="Google Shape;518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Location: Portland State University Engineering Building roof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Mount: Nonpenetrating mount with concrete block ballast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Mast: 10 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Rotator: Alfa RAS + ROT2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Antennas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VHF: 14 element crossed Yagi (12.3 dBi)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UHF: </a:t>
            </a:r>
            <a:r>
              <a:rPr lang="en"/>
              <a:t>30 element crossed Yagi (15.5 dBi)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 band: Quad 10-turn RHCP helical (14.7 dBi)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 enclosure: Outside-rated enclosure on mount</a:t>
            </a:r>
            <a:endParaRPr/>
          </a:p>
        </p:txBody>
      </p:sp>
      <p:grpSp>
        <p:nvGrpSpPr>
          <p:cNvPr id="519" name="Google Shape;519;p58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20" name="Google Shape;520;p58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1" name="Google Shape;521;p58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22" name="Google Shape;522;p58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23" name="Google Shape;523;p5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9"/>
          <p:cNvPicPr preferRelativeResize="0"/>
          <p:nvPr/>
        </p:nvPicPr>
        <p:blipFill rotWithShape="1">
          <a:blip r:embed="rId3">
            <a:alphaModFix/>
          </a:blip>
          <a:srcRect b="28572" l="0" r="0" t="6828"/>
          <a:stretch/>
        </p:blipFill>
        <p:spPr>
          <a:xfrm>
            <a:off x="2228675" y="76200"/>
            <a:ext cx="4054700" cy="4652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5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30" name="Google Shape;530;p5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1" name="Google Shape;531;p5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32" name="Google Shape;532;p5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33" name="Google Shape;533;p5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100" y="0"/>
            <a:ext cx="91860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211" y="-87087"/>
            <a:ext cx="7319576" cy="531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2"/>
          <p:cNvSpPr/>
          <p:nvPr/>
        </p:nvSpPr>
        <p:spPr>
          <a:xfrm>
            <a:off x="-507000" y="213750"/>
            <a:ext cx="3763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2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PSU UniClOGS v2</a:t>
            </a:r>
            <a:endParaRPr b="1" sz="2500"/>
          </a:p>
        </p:txBody>
      </p:sp>
      <p:sp>
        <p:nvSpPr>
          <p:cNvPr id="550" name="Google Shape;550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Location: Vernier Science Center at Portland State University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trike="sngStrike"/>
              <a:t>Mount: Nonpenetrating mount with concrete block ballast</a:t>
            </a:r>
            <a:endParaRPr strike="sngStrike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trike="sngStrike"/>
              <a:t>Mast: 10 ft</a:t>
            </a:r>
            <a:endParaRPr strike="sngStrike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trike="sngStrike"/>
              <a:t>Rotator: Alfa RAS + ROT2</a:t>
            </a:r>
            <a:endParaRPr strike="sngStrike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trike="sngStrike"/>
              <a:t>Antennas</a:t>
            </a:r>
            <a:endParaRPr strike="sngStrike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trike="sngStrike"/>
              <a:t>VHF: 14 element crossed Yagi (12.3 dBi)</a:t>
            </a:r>
            <a:endParaRPr strike="sngStrike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trike="sngStrike"/>
              <a:t>UHF: 30 element crossed Yagi (15.5 dBi)</a:t>
            </a:r>
            <a:endParaRPr strike="sngStrike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trike="sngStrike"/>
              <a:t>L band: Quad 10-turn RHCP helical (14.7 dBi)</a:t>
            </a:r>
            <a:endParaRPr strike="sngStrike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trike="sngStrike"/>
              <a:t>Electronics enclosure: Outside-rated enclosure on mount</a:t>
            </a:r>
            <a:endParaRPr strike="sngStrike"/>
          </a:p>
        </p:txBody>
      </p:sp>
      <p:grpSp>
        <p:nvGrpSpPr>
          <p:cNvPr id="551" name="Google Shape;551;p62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52" name="Google Shape;552;p62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3" name="Google Shape;553;p62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54" name="Google Shape;554;p62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55" name="Google Shape;555;p6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3" title="Screenshot from 2025-08-26 23-18-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25" y="415925"/>
            <a:ext cx="8475402" cy="415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63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62" name="Google Shape;562;p63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3" name="Google Shape;563;p63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64" name="Google Shape;564;p63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65" name="Google Shape;565;p6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64" title="Screenshot from 2025-08-26 23-12-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123" y="470100"/>
            <a:ext cx="5453200" cy="4203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Google Shape;571;p6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72" name="Google Shape;572;p6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3" name="Google Shape;573;p6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74" name="Google Shape;574;p6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5" name="Google Shape;575;p6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075" y="291500"/>
            <a:ext cx="3279958" cy="2008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-stack_2-full.jpg" id="142" name="Google Shape;142;p29"/>
          <p:cNvPicPr preferRelativeResize="0"/>
          <p:nvPr/>
        </p:nvPicPr>
        <p:blipFill rotWithShape="1">
          <a:blip r:embed="rId4">
            <a:alphaModFix/>
          </a:blip>
          <a:srcRect b="0" l="24081" r="18841" t="0"/>
          <a:stretch/>
        </p:blipFill>
        <p:spPr>
          <a:xfrm>
            <a:off x="5704111" y="291500"/>
            <a:ext cx="1600428" cy="41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9"/>
          <p:cNvPicPr preferRelativeResize="0"/>
          <p:nvPr/>
        </p:nvPicPr>
        <p:blipFill rotWithShape="1">
          <a:blip r:embed="rId5">
            <a:alphaModFix/>
          </a:blip>
          <a:srcRect b="0" l="8383" r="11469" t="0"/>
          <a:stretch/>
        </p:blipFill>
        <p:spPr>
          <a:xfrm>
            <a:off x="3740500" y="2520850"/>
            <a:ext cx="1846376" cy="172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450" y="2571750"/>
            <a:ext cx="3382576" cy="172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9"/>
          <p:cNvPicPr preferRelativeResize="0"/>
          <p:nvPr/>
        </p:nvPicPr>
        <p:blipFill rotWithShape="1">
          <a:blip r:embed="rId7">
            <a:alphaModFix/>
          </a:blip>
          <a:srcRect b="0" l="15732" r="22013" t="15832"/>
          <a:stretch/>
        </p:blipFill>
        <p:spPr>
          <a:xfrm>
            <a:off x="7067150" y="478038"/>
            <a:ext cx="1874148" cy="38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 rotWithShape="1">
          <a:blip r:embed="rId8">
            <a:alphaModFix/>
          </a:blip>
          <a:srcRect b="6652" l="0" r="0" t="7739"/>
          <a:stretch/>
        </p:blipFill>
        <p:spPr>
          <a:xfrm>
            <a:off x="3740500" y="291500"/>
            <a:ext cx="1846376" cy="2008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48" name="Google Shape;148;p2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9" name="Google Shape;149;p2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50" name="Google Shape;150;p2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1" name="Google Shape;151;p2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5"/>
          <p:cNvSpPr/>
          <p:nvPr/>
        </p:nvSpPr>
        <p:spPr>
          <a:xfrm>
            <a:off x="-507000" y="213750"/>
            <a:ext cx="53886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Location: University College London Mullard Space Science Lab Holmbury House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Mount: P</a:t>
            </a:r>
            <a:r>
              <a:rPr lang="en"/>
              <a:t>oured</a:t>
            </a:r>
            <a:r>
              <a:rPr lang="en"/>
              <a:t> concrete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Mast: 10 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Rotator: Alfa RAS + ROT2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Antennas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VHF: 14 element crossed Yagi (12.3 dBi)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UHF: 30 element crossed Yagi (15.5 dBi)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Future: Small S band dish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 enclosure: inside 19” rack</a:t>
            </a:r>
            <a:endParaRPr/>
          </a:p>
        </p:txBody>
      </p:sp>
      <p:sp>
        <p:nvSpPr>
          <p:cNvPr id="582" name="Google Shape;582;p65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UCL </a:t>
            </a:r>
            <a:r>
              <a:rPr b="1" lang="en" sz="2500">
                <a:solidFill>
                  <a:schemeClr val="dk1"/>
                </a:solidFill>
              </a:rPr>
              <a:t>UniClOGS (in progress)</a:t>
            </a:r>
            <a:endParaRPr b="1" sz="2500"/>
          </a:p>
        </p:txBody>
      </p:sp>
      <p:grpSp>
        <p:nvGrpSpPr>
          <p:cNvPr id="583" name="Google Shape;583;p65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84" name="Google Shape;584;p65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5" name="Google Shape;585;p65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86" name="Google Shape;586;p65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87" name="Google Shape;587;p6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6"/>
          <p:cNvPicPr preferRelativeResize="0"/>
          <p:nvPr/>
        </p:nvPicPr>
        <p:blipFill rotWithShape="1">
          <a:blip r:embed="rId3">
            <a:alphaModFix/>
          </a:blip>
          <a:srcRect b="13622" l="0" r="0" t="0"/>
          <a:stretch/>
        </p:blipFill>
        <p:spPr>
          <a:xfrm>
            <a:off x="4773025" y="152400"/>
            <a:ext cx="4161999" cy="479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66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594" name="Google Shape;594;p66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95" name="Google Shape;595;p66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596" name="Google Shape;596;p66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97" name="Google Shape;597;p6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98" name="Google Shape;59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49" y="110429"/>
            <a:ext cx="3535926" cy="471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67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04" name="Google Shape;604;p67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05" name="Google Shape;605;p67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06" name="Google Shape;606;p67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07" name="Google Shape;607;p6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608" name="Google Shape;608;p67"/>
          <p:cNvPicPr preferRelativeResize="0"/>
          <p:nvPr/>
        </p:nvPicPr>
        <p:blipFill rotWithShape="1">
          <a:blip r:embed="rId4">
            <a:alphaModFix/>
          </a:blip>
          <a:srcRect b="26489" l="14885" r="7990" t="18347"/>
          <a:stretch/>
        </p:blipFill>
        <p:spPr>
          <a:xfrm>
            <a:off x="1443461" y="1012725"/>
            <a:ext cx="6140524" cy="3293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7"/>
          <p:cNvSpPr/>
          <p:nvPr/>
        </p:nvSpPr>
        <p:spPr>
          <a:xfrm>
            <a:off x="-507000" y="213750"/>
            <a:ext cx="53886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7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KJ7SU Station</a:t>
            </a:r>
            <a:endParaRPr b="1" sz="2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8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6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The Inside</a:t>
            </a:r>
            <a:r>
              <a:rPr b="1" lang="en">
                <a:latin typeface="Oswald"/>
                <a:ea typeface="Oswald"/>
                <a:cs typeface="Oswald"/>
                <a:sym typeface="Oswald"/>
              </a:rPr>
              <a:t> Guts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7" name="Google Shape;617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8" name="Google Shape;618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9" name="Google Shape;619;p68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20" name="Google Shape;620;p68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1" name="Google Shape;621;p68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22" name="Google Shape;622;p68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23" name="Google Shape;623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9"/>
          <p:cNvSpPr/>
          <p:nvPr/>
        </p:nvSpPr>
        <p:spPr>
          <a:xfrm>
            <a:off x="-507000" y="213750"/>
            <a:ext cx="45597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9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System Block Diagram</a:t>
            </a:r>
            <a:endParaRPr b="1" sz="2500"/>
          </a:p>
        </p:txBody>
      </p:sp>
      <p:pic>
        <p:nvPicPr>
          <p:cNvPr id="630" name="Google Shape;6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998600"/>
            <a:ext cx="6386374" cy="414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1" name="Google Shape;631;p6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32" name="Google Shape;632;p6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3" name="Google Shape;633;p6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34" name="Google Shape;634;p6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35" name="Google Shape;635;p6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0"/>
          <p:cNvSpPr/>
          <p:nvPr/>
        </p:nvSpPr>
        <p:spPr>
          <a:xfrm>
            <a:off x="-507000" y="213750"/>
            <a:ext cx="5764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70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Radio Host + SDR + LNAs + PAs</a:t>
            </a:r>
            <a:endParaRPr b="1" sz="2500"/>
          </a:p>
        </p:txBody>
      </p:sp>
      <p:pic>
        <p:nvPicPr>
          <p:cNvPr id="642" name="Google Shape;642;p70"/>
          <p:cNvPicPr preferRelativeResize="0"/>
          <p:nvPr/>
        </p:nvPicPr>
        <p:blipFill rotWithShape="1">
          <a:blip r:embed="rId3">
            <a:alphaModFix/>
          </a:blip>
          <a:srcRect b="52328" l="0" r="38815" t="4848"/>
          <a:stretch/>
        </p:blipFill>
        <p:spPr>
          <a:xfrm>
            <a:off x="-15550" y="1006675"/>
            <a:ext cx="7853273" cy="35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70"/>
          <p:cNvSpPr/>
          <p:nvPr/>
        </p:nvSpPr>
        <p:spPr>
          <a:xfrm>
            <a:off x="5266275" y="668850"/>
            <a:ext cx="2970300" cy="230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70"/>
          <p:cNvSpPr/>
          <p:nvPr/>
        </p:nvSpPr>
        <p:spPr>
          <a:xfrm>
            <a:off x="81850" y="3855125"/>
            <a:ext cx="2970300" cy="898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70"/>
          <p:cNvSpPr/>
          <p:nvPr/>
        </p:nvSpPr>
        <p:spPr>
          <a:xfrm>
            <a:off x="1865475" y="4090775"/>
            <a:ext cx="2970300" cy="73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6" name="Google Shape;646;p70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47" name="Google Shape;647;p70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8" name="Google Shape;648;p70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49" name="Google Shape;649;p70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50" name="Google Shape;650;p7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1"/>
          <p:cNvSpPr/>
          <p:nvPr/>
        </p:nvSpPr>
        <p:spPr>
          <a:xfrm>
            <a:off x="-507000" y="213750"/>
            <a:ext cx="53238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71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Station Host + Power Control</a:t>
            </a:r>
            <a:endParaRPr b="1" sz="2500"/>
          </a:p>
        </p:txBody>
      </p:sp>
      <p:pic>
        <p:nvPicPr>
          <p:cNvPr id="657" name="Google Shape;657;p71"/>
          <p:cNvPicPr preferRelativeResize="0"/>
          <p:nvPr/>
        </p:nvPicPr>
        <p:blipFill rotWithShape="1">
          <a:blip r:embed="rId3">
            <a:alphaModFix/>
          </a:blip>
          <a:srcRect b="15823" l="11466" r="38487" t="61135"/>
          <a:stretch/>
        </p:blipFill>
        <p:spPr>
          <a:xfrm>
            <a:off x="102450" y="1536700"/>
            <a:ext cx="8889148" cy="265625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1"/>
          <p:cNvSpPr/>
          <p:nvPr/>
        </p:nvSpPr>
        <p:spPr>
          <a:xfrm>
            <a:off x="2702275" y="1133075"/>
            <a:ext cx="2149200" cy="171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9" name="Google Shape;659;p71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60" name="Google Shape;660;p71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1" name="Google Shape;661;p71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62" name="Google Shape;662;p71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63" name="Google Shape;663;p7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475" y="1035700"/>
            <a:ext cx="4865300" cy="36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2"/>
          <p:cNvSpPr/>
          <p:nvPr/>
        </p:nvSpPr>
        <p:spPr>
          <a:xfrm>
            <a:off x="-507000" y="213750"/>
            <a:ext cx="4663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72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UniCloGS Power Control</a:t>
            </a:r>
            <a:endParaRPr b="1" sz="2500"/>
          </a:p>
        </p:txBody>
      </p:sp>
      <p:grpSp>
        <p:nvGrpSpPr>
          <p:cNvPr id="671" name="Google Shape;671;p72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72" name="Google Shape;672;p72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3" name="Google Shape;673;p72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74" name="Google Shape;674;p72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75" name="Google Shape;675;p7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3"/>
          <p:cNvSpPr/>
          <p:nvPr/>
        </p:nvSpPr>
        <p:spPr>
          <a:xfrm>
            <a:off x="-507000" y="213750"/>
            <a:ext cx="45597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73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Don’t forget the “Glue”!</a:t>
            </a:r>
            <a:endParaRPr b="1" sz="2500"/>
          </a:p>
        </p:txBody>
      </p:sp>
      <p:sp>
        <p:nvSpPr>
          <p:cNvPr id="682" name="Google Shape;682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½ inch Superflex Heliax™ coaxial cable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Protection devices (Lightning)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Band-pass f</a:t>
            </a:r>
            <a:r>
              <a:rPr lang="en"/>
              <a:t>ilters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Coax switching (as necessary)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So. Many. </a:t>
            </a:r>
            <a:r>
              <a:rPr lang="en"/>
              <a:t>Zip ties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Outdoor rated, of course</a:t>
            </a:r>
            <a:endParaRPr/>
          </a:p>
        </p:txBody>
      </p:sp>
      <p:grpSp>
        <p:nvGrpSpPr>
          <p:cNvPr id="683" name="Google Shape;683;p73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84" name="Google Shape;684;p73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5" name="Google Shape;685;p73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86" name="Google Shape;686;p73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87" name="Google Shape;687;p7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4"/>
          <p:cNvSpPr/>
          <p:nvPr/>
        </p:nvSpPr>
        <p:spPr>
          <a:xfrm>
            <a:off x="-507000" y="213750"/>
            <a:ext cx="35817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74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External Services</a:t>
            </a:r>
            <a:endParaRPr b="1" sz="2500"/>
          </a:p>
        </p:txBody>
      </p:sp>
      <p:sp>
        <p:nvSpPr>
          <p:cNvPr id="694" name="Google Shape;694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120 VAC 15 A (more than enough)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Could be solar powered (but more expensive)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≥ 100 Mbps Ethernet connection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 port switch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Could be WiFi (but not as reliable)</a:t>
            </a:r>
            <a:endParaRPr/>
          </a:p>
        </p:txBody>
      </p:sp>
      <p:grpSp>
        <p:nvGrpSpPr>
          <p:cNvPr id="695" name="Google Shape;695;p7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696" name="Google Shape;696;p7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7" name="Google Shape;697;p7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698" name="Google Shape;698;p7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99" name="Google Shape;699;p7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726" y="867150"/>
            <a:ext cx="8201575" cy="36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/>
          <p:nvPr/>
        </p:nvSpPr>
        <p:spPr>
          <a:xfrm>
            <a:off x="6488933" y="928301"/>
            <a:ext cx="2059500" cy="1989300"/>
          </a:xfrm>
          <a:prstGeom prst="heart">
            <a:avLst/>
          </a:prstGeom>
          <a:noFill/>
          <a:ln cap="flat" cmpd="sng" w="152400">
            <a:solidFill>
              <a:srgbClr val="F691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30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59" name="Google Shape;159;p30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0" name="Google Shape;160;p30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61" name="Google Shape;161;p30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62" name="Google Shape;162;p3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3" name="Google Shape;163;p30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PSAS Projects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5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Software</a:t>
            </a:r>
            <a:endParaRPr b="1"/>
          </a:p>
        </p:txBody>
      </p:sp>
      <p:sp>
        <p:nvSpPr>
          <p:cNvPr id="706" name="Google Shape;706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8" name="Google Shape;708;p75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709" name="Google Shape;709;p75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10" name="Google Shape;710;p75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711" name="Google Shape;711;p75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12" name="Google Shape;712;p7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76"/>
          <p:cNvPicPr preferRelativeResize="0"/>
          <p:nvPr/>
        </p:nvPicPr>
        <p:blipFill rotWithShape="1">
          <a:blip r:embed="rId3">
            <a:alphaModFix/>
          </a:blip>
          <a:srcRect b="23914" l="0" r="0" t="0"/>
          <a:stretch/>
        </p:blipFill>
        <p:spPr>
          <a:xfrm>
            <a:off x="2291300" y="1031350"/>
            <a:ext cx="4100150" cy="37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6"/>
          <p:cNvSpPr/>
          <p:nvPr/>
        </p:nvSpPr>
        <p:spPr>
          <a:xfrm>
            <a:off x="-354600" y="213750"/>
            <a:ext cx="44475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76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Software Block Diagram</a:t>
            </a:r>
            <a:endParaRPr b="1" sz="2500"/>
          </a:p>
        </p:txBody>
      </p:sp>
      <p:grpSp>
        <p:nvGrpSpPr>
          <p:cNvPr id="720" name="Google Shape;720;p76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721" name="Google Shape;721;p76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2" name="Google Shape;722;p76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723" name="Google Shape;723;p76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24" name="Google Shape;724;p7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77"/>
          <p:cNvPicPr preferRelativeResize="0"/>
          <p:nvPr/>
        </p:nvPicPr>
        <p:blipFill rotWithShape="1">
          <a:blip r:embed="rId3">
            <a:alphaModFix/>
          </a:blip>
          <a:srcRect b="21865" l="9330" r="18681" t="8657"/>
          <a:stretch/>
        </p:blipFill>
        <p:spPr>
          <a:xfrm>
            <a:off x="2973002" y="1047675"/>
            <a:ext cx="6170998" cy="33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77"/>
          <p:cNvSpPr/>
          <p:nvPr/>
        </p:nvSpPr>
        <p:spPr>
          <a:xfrm>
            <a:off x="3034975" y="1122500"/>
            <a:ext cx="1585200" cy="321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77"/>
          <p:cNvSpPr/>
          <p:nvPr/>
        </p:nvSpPr>
        <p:spPr>
          <a:xfrm>
            <a:off x="4620025" y="1122500"/>
            <a:ext cx="2161200" cy="321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2" name="Google Shape;732;p77"/>
          <p:cNvGrpSpPr/>
          <p:nvPr/>
        </p:nvGrpSpPr>
        <p:grpSpPr>
          <a:xfrm>
            <a:off x="161375" y="1665825"/>
            <a:ext cx="2439600" cy="832500"/>
            <a:chOff x="313775" y="1361025"/>
            <a:chExt cx="2439600" cy="832500"/>
          </a:xfrm>
        </p:grpSpPr>
        <p:sp>
          <p:nvSpPr>
            <p:cNvPr id="733" name="Google Shape;733;p77"/>
            <p:cNvSpPr txBox="1"/>
            <p:nvPr/>
          </p:nvSpPr>
          <p:spPr>
            <a:xfrm>
              <a:off x="313775" y="1380875"/>
              <a:ext cx="23772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UniClOGS EB v1 Station</a:t>
              </a:r>
              <a:endParaRPr b="1" sz="1800">
                <a:solidFill>
                  <a:schemeClr val="dk2"/>
                </a:solidFill>
              </a:endParaRPr>
            </a:p>
          </p:txBody>
        </p:sp>
        <p:sp>
          <p:nvSpPr>
            <p:cNvPr id="734" name="Google Shape;734;p77"/>
            <p:cNvSpPr/>
            <p:nvPr/>
          </p:nvSpPr>
          <p:spPr>
            <a:xfrm>
              <a:off x="313775" y="1361025"/>
              <a:ext cx="2439600" cy="8325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5" name="Google Shape;735;p77"/>
          <p:cNvGrpSpPr/>
          <p:nvPr/>
        </p:nvGrpSpPr>
        <p:grpSpPr>
          <a:xfrm>
            <a:off x="282575" y="3528175"/>
            <a:ext cx="2439600" cy="872450"/>
            <a:chOff x="313775" y="2732625"/>
            <a:chExt cx="2439600" cy="872450"/>
          </a:xfrm>
        </p:grpSpPr>
        <p:sp>
          <p:nvSpPr>
            <p:cNvPr id="736" name="Google Shape;736;p77"/>
            <p:cNvSpPr/>
            <p:nvPr/>
          </p:nvSpPr>
          <p:spPr>
            <a:xfrm>
              <a:off x="313775" y="2732625"/>
              <a:ext cx="2439600" cy="8325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77"/>
            <p:cNvSpPr txBox="1"/>
            <p:nvPr/>
          </p:nvSpPr>
          <p:spPr>
            <a:xfrm>
              <a:off x="313775" y="2828675"/>
              <a:ext cx="23772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2"/>
                  </a:solidFill>
                </a:rPr>
                <a:t>UniClOGS KJ7SU Station</a:t>
              </a:r>
              <a:endParaRPr b="1" sz="1800">
                <a:solidFill>
                  <a:schemeClr val="dk2"/>
                </a:solidFill>
              </a:endParaRPr>
            </a:p>
          </p:txBody>
        </p:sp>
      </p:grpSp>
      <p:cxnSp>
        <p:nvCxnSpPr>
          <p:cNvPr id="738" name="Google Shape;738;p77"/>
          <p:cNvCxnSpPr>
            <a:stCxn id="737" idx="2"/>
            <a:endCxn id="731" idx="2"/>
          </p:cNvCxnSpPr>
          <p:nvPr/>
        </p:nvCxnSpPr>
        <p:spPr>
          <a:xfrm rot="-5400000">
            <a:off x="3552425" y="2252475"/>
            <a:ext cx="66900" cy="4229400"/>
          </a:xfrm>
          <a:prstGeom prst="curvedConnector3">
            <a:avLst>
              <a:gd fmla="val -355942" name="adj1"/>
            </a:avLst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77"/>
          <p:cNvSpPr/>
          <p:nvPr/>
        </p:nvSpPr>
        <p:spPr>
          <a:xfrm>
            <a:off x="-507000" y="213750"/>
            <a:ext cx="5404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77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</a:rPr>
              <a:t>Example: Operating 2 stations</a:t>
            </a:r>
            <a:endParaRPr b="1" sz="2500"/>
          </a:p>
        </p:txBody>
      </p:sp>
      <p:cxnSp>
        <p:nvCxnSpPr>
          <p:cNvPr id="741" name="Google Shape;741;p77"/>
          <p:cNvCxnSpPr>
            <a:endCxn id="730" idx="1"/>
          </p:cNvCxnSpPr>
          <p:nvPr/>
        </p:nvCxnSpPr>
        <p:spPr>
          <a:xfrm>
            <a:off x="1365175" y="2495900"/>
            <a:ext cx="1669800" cy="232200"/>
          </a:xfrm>
          <a:prstGeom prst="curvedConnector3">
            <a:avLst>
              <a:gd fmla="val 11244" name="adj1"/>
            </a:avLst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42" name="Google Shape;742;p77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743" name="Google Shape;743;p77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4" name="Google Shape;744;p77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745" name="Google Shape;745;p77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46" name="Google Shape;746;p7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8"/>
          <p:cNvSpPr/>
          <p:nvPr/>
        </p:nvSpPr>
        <p:spPr>
          <a:xfrm>
            <a:off x="-507000" y="213750"/>
            <a:ext cx="71226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78"/>
          <p:cNvSpPr txBox="1"/>
          <p:nvPr>
            <p:ph type="title"/>
          </p:nvPr>
        </p:nvSpPr>
        <p:spPr>
          <a:xfrm>
            <a:off x="0" y="922400"/>
            <a:ext cx="9144000" cy="9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“FlatSat” &amp; “FlatClOGS” Integration Platform</a:t>
            </a:r>
            <a:endParaRPr sz="2500"/>
          </a:p>
        </p:txBody>
      </p:sp>
      <p:sp>
        <p:nvSpPr>
          <p:cNvPr id="753" name="Google Shape;753;p78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Hardware-in-the-loop Testing</a:t>
            </a:r>
            <a:endParaRPr b="1" sz="3600">
              <a:solidFill>
                <a:schemeClr val="dk1"/>
              </a:solidFill>
            </a:endParaRPr>
          </a:p>
        </p:txBody>
      </p:sp>
      <p:sp>
        <p:nvSpPr>
          <p:cNvPr id="754" name="Google Shape;754;p78"/>
          <p:cNvSpPr txBox="1"/>
          <p:nvPr/>
        </p:nvSpPr>
        <p:spPr>
          <a:xfrm>
            <a:off x="398775" y="1486175"/>
            <a:ext cx="33678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Simulation Objectives: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Signal loss based on distance: acquisition of signal, packet drops, loss of signal.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Background noise in the signal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Digitally controlled attenuators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755" name="Google Shape;75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5163" y="2664262"/>
            <a:ext cx="5194476" cy="227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8" title="IMG_511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912" y="325275"/>
            <a:ext cx="1832300" cy="178310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8"/>
          <p:cNvSpPr txBox="1"/>
          <p:nvPr/>
        </p:nvSpPr>
        <p:spPr>
          <a:xfrm>
            <a:off x="4572000" y="2191488"/>
            <a:ext cx="424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RF Link Simulation Station (above), system diagram (below)</a:t>
            </a:r>
            <a:endParaRPr sz="1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9"/>
          <p:cNvSpPr/>
          <p:nvPr/>
        </p:nvSpPr>
        <p:spPr>
          <a:xfrm>
            <a:off x="-507000" y="21949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7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/>
              <a:t>Documentation!</a:t>
            </a:r>
            <a:endParaRPr b="1"/>
          </a:p>
        </p:txBody>
      </p:sp>
      <p:sp>
        <p:nvSpPr>
          <p:cNvPr id="764" name="Google Shape;764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5" name="Google Shape;765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66" name="Google Shape;766;p79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767" name="Google Shape;767;p79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68" name="Google Shape;768;p79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769" name="Google Shape;769;p79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70" name="Google Shape;770;p7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0"/>
          <p:cNvSpPr/>
          <p:nvPr/>
        </p:nvSpPr>
        <p:spPr>
          <a:xfrm>
            <a:off x="-507000" y="213750"/>
            <a:ext cx="57642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80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Instructions Included</a:t>
            </a:r>
            <a:endParaRPr b="1" sz="3600"/>
          </a:p>
        </p:txBody>
      </p:sp>
      <p:sp>
        <p:nvSpPr>
          <p:cNvPr id="777" name="Google Shape;777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 considerations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Protection and filtering considerations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 BOMs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Assembly guide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Installation guide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guide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install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Operations</a:t>
            </a:r>
            <a:endParaRPr/>
          </a:p>
        </p:txBody>
      </p:sp>
      <p:pic>
        <p:nvPicPr>
          <p:cNvPr id="778" name="Google Shape;77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825" y="103075"/>
            <a:ext cx="3324724" cy="4045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79" name="Google Shape;779;p80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780" name="Google Shape;780;p80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81" name="Google Shape;781;p80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782" name="Google Shape;782;p80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83" name="Google Shape;783;p8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1"/>
          <p:cNvSpPr/>
          <p:nvPr/>
        </p:nvSpPr>
        <p:spPr>
          <a:xfrm>
            <a:off x="-375350" y="233350"/>
            <a:ext cx="99588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81"/>
          <p:cNvSpPr txBox="1"/>
          <p:nvPr/>
        </p:nvSpPr>
        <p:spPr>
          <a:xfrm>
            <a:off x="1074725" y="2334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Oswald"/>
                <a:ea typeface="Oswald"/>
                <a:cs typeface="Oswald"/>
                <a:sym typeface="Oswald"/>
              </a:rPr>
              <a:t>A TON of documentation!</a:t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90" name="Google Shape;79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13" y="1024096"/>
            <a:ext cx="3813899" cy="339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7050" y="1393238"/>
            <a:ext cx="2577787" cy="302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399" y="1127612"/>
            <a:ext cx="4383821" cy="33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8950" y="983013"/>
            <a:ext cx="5570790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8948" y="879516"/>
            <a:ext cx="4050523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2350" y="1084233"/>
            <a:ext cx="4114674" cy="297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96435" y="-35300"/>
            <a:ext cx="427918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7525" y="1049475"/>
            <a:ext cx="3931485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92749" y="725642"/>
            <a:ext cx="3004576" cy="427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8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9813" y="695275"/>
            <a:ext cx="475297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8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8850" y="1049484"/>
            <a:ext cx="6032599" cy="282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1"/>
          <p:cNvPicPr preferRelativeResize="0"/>
          <p:nvPr/>
        </p:nvPicPr>
        <p:blipFill rotWithShape="1">
          <a:blip r:embed="rId14">
            <a:alphaModFix/>
          </a:blip>
          <a:srcRect b="15098" l="0" r="0" t="15098"/>
          <a:stretch/>
        </p:blipFill>
        <p:spPr>
          <a:xfrm>
            <a:off x="32050" y="477044"/>
            <a:ext cx="9144003" cy="448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12449" y="633320"/>
            <a:ext cx="4547001" cy="387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08232" y="147588"/>
            <a:ext cx="50829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26606" y="-35312"/>
            <a:ext cx="38138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5050" y="13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2"/>
          <p:cNvSpPr/>
          <p:nvPr/>
        </p:nvSpPr>
        <p:spPr>
          <a:xfrm>
            <a:off x="-375350" y="233350"/>
            <a:ext cx="99588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82"/>
          <p:cNvSpPr txBox="1"/>
          <p:nvPr/>
        </p:nvSpPr>
        <p:spPr>
          <a:xfrm>
            <a:off x="1074725" y="2334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Oswald"/>
                <a:ea typeface="Oswald"/>
                <a:cs typeface="Oswald"/>
                <a:sym typeface="Oswald"/>
              </a:rPr>
              <a:t>A TON of documentation!</a:t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12" name="Google Shape;81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13" y="1024096"/>
            <a:ext cx="3813899" cy="339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7050" y="1393238"/>
            <a:ext cx="2577787" cy="302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399" y="1127612"/>
            <a:ext cx="4383821" cy="33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8950" y="983013"/>
            <a:ext cx="5570790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8948" y="879516"/>
            <a:ext cx="4050523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2350" y="1084233"/>
            <a:ext cx="4114674" cy="297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96435" y="-35300"/>
            <a:ext cx="427918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7525" y="1049475"/>
            <a:ext cx="3931485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92749" y="725642"/>
            <a:ext cx="3004576" cy="427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9813" y="695275"/>
            <a:ext cx="475297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8850" y="1049484"/>
            <a:ext cx="6032599" cy="282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2"/>
          <p:cNvPicPr preferRelativeResize="0"/>
          <p:nvPr/>
        </p:nvPicPr>
        <p:blipFill rotWithShape="1">
          <a:blip r:embed="rId14">
            <a:alphaModFix/>
          </a:blip>
          <a:srcRect b="15098" l="0" r="0" t="15098"/>
          <a:stretch/>
        </p:blipFill>
        <p:spPr>
          <a:xfrm>
            <a:off x="32050" y="477044"/>
            <a:ext cx="9144003" cy="448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12449" y="633320"/>
            <a:ext cx="4547001" cy="387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08232" y="147588"/>
            <a:ext cx="50829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26606" y="-35312"/>
            <a:ext cx="38138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5050" y="13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3"/>
          <p:cNvSpPr/>
          <p:nvPr/>
        </p:nvSpPr>
        <p:spPr>
          <a:xfrm>
            <a:off x="-375350" y="233350"/>
            <a:ext cx="9958800" cy="708600"/>
          </a:xfrm>
          <a:prstGeom prst="roundRect">
            <a:avLst>
              <a:gd fmla="val 50000" name="adj"/>
            </a:avLst>
          </a:prstGeom>
          <a:solidFill>
            <a:srgbClr val="7EC2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83"/>
          <p:cNvSpPr txBox="1"/>
          <p:nvPr/>
        </p:nvSpPr>
        <p:spPr>
          <a:xfrm>
            <a:off x="1074725" y="2334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Oswald"/>
                <a:ea typeface="Oswald"/>
                <a:cs typeface="Oswald"/>
                <a:sym typeface="Oswald"/>
              </a:rPr>
              <a:t>A TON of documentation!</a:t>
            </a:r>
            <a:endParaRPr b="1" sz="3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34" name="Google Shape;8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13" y="1024096"/>
            <a:ext cx="3813899" cy="339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7050" y="1393238"/>
            <a:ext cx="2577787" cy="302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399" y="1127612"/>
            <a:ext cx="4383821" cy="33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8950" y="983013"/>
            <a:ext cx="5570790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8948" y="879516"/>
            <a:ext cx="4050523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2350" y="1084233"/>
            <a:ext cx="4114674" cy="297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96435" y="-35300"/>
            <a:ext cx="427918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7525" y="1049475"/>
            <a:ext cx="3931485" cy="3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92749" y="725642"/>
            <a:ext cx="3004576" cy="427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8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9813" y="695275"/>
            <a:ext cx="475297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8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8850" y="1049484"/>
            <a:ext cx="6032599" cy="282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3"/>
          <p:cNvPicPr preferRelativeResize="0"/>
          <p:nvPr/>
        </p:nvPicPr>
        <p:blipFill rotWithShape="1">
          <a:blip r:embed="rId14">
            <a:alphaModFix/>
          </a:blip>
          <a:srcRect b="15098" l="0" r="0" t="15098"/>
          <a:stretch/>
        </p:blipFill>
        <p:spPr>
          <a:xfrm>
            <a:off x="32050" y="477044"/>
            <a:ext cx="9144003" cy="448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8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12449" y="633320"/>
            <a:ext cx="4547001" cy="387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08232" y="147588"/>
            <a:ext cx="50829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8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26606" y="-35312"/>
            <a:ext cx="38138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8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5050" y="13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4"/>
          <p:cNvSpPr/>
          <p:nvPr/>
        </p:nvSpPr>
        <p:spPr>
          <a:xfrm>
            <a:off x="-507000" y="213750"/>
            <a:ext cx="8106300" cy="708600"/>
          </a:xfrm>
          <a:prstGeom prst="roundRect">
            <a:avLst>
              <a:gd fmla="val 50000" name="adj"/>
            </a:avLst>
          </a:prstGeom>
          <a:solidFill>
            <a:srgbClr val="B59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84"/>
          <p:cNvSpPr txBox="1"/>
          <p:nvPr/>
        </p:nvSpPr>
        <p:spPr>
          <a:xfrm>
            <a:off x="48875" y="213800"/>
            <a:ext cx="7122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Learn More And Get In Touch</a:t>
            </a:r>
            <a:endParaRPr b="1" sz="3600"/>
          </a:p>
        </p:txBody>
      </p:sp>
      <p:pic>
        <p:nvPicPr>
          <p:cNvPr id="856" name="Google Shape;85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825" y="1116575"/>
            <a:ext cx="2330025" cy="23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84"/>
          <p:cNvSpPr txBox="1"/>
          <p:nvPr/>
        </p:nvSpPr>
        <p:spPr>
          <a:xfrm>
            <a:off x="4044250" y="1029101"/>
            <a:ext cx="49740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HUGE T</a:t>
            </a:r>
            <a:r>
              <a:rPr b="1" lang="en" sz="1700">
                <a:solidFill>
                  <a:schemeClr val="dk1"/>
                </a:solidFill>
              </a:rPr>
              <a:t>hank you </a:t>
            </a:r>
            <a:r>
              <a:rPr lang="en" sz="1700">
                <a:solidFill>
                  <a:schemeClr val="dk1"/>
                </a:solidFill>
              </a:rPr>
              <a:t>to: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Amateur Radio Digital Corporation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Oregon Space Grant Consortium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IEEE Oregon Section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Find out more, including access to this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slide deck, at </a:t>
            </a:r>
            <a:r>
              <a:rPr lang="en" sz="1700" u="sng">
                <a:solidFill>
                  <a:schemeClr val="hlink"/>
                </a:solidFill>
                <a:hlinkClick r:id="rId4"/>
              </a:rPr>
              <a:t>https://www.uniclogs.org/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858" name="Google Shape;85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028" y="3280899"/>
            <a:ext cx="1633871" cy="16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84"/>
          <p:cNvSpPr txBox="1"/>
          <p:nvPr/>
        </p:nvSpPr>
        <p:spPr>
          <a:xfrm>
            <a:off x="884450" y="3588988"/>
            <a:ext cx="30000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Check out our paper!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“University Class Open Ground Station (UniClOGS)”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860" name="Google Shape;860;p84"/>
          <p:cNvCxnSpPr/>
          <p:nvPr/>
        </p:nvCxnSpPr>
        <p:spPr>
          <a:xfrm>
            <a:off x="3936903" y="4113112"/>
            <a:ext cx="1270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OreSat0, Oregon’s first satellite</a:t>
            </a:r>
            <a:endParaRPr b="1"/>
          </a:p>
        </p:txBody>
      </p:sp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Mission: Don’t catch fire in space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Launched March 15</a:t>
            </a:r>
            <a:r>
              <a:rPr baseline="30000" lang="en" u="sng"/>
              <a:t>th</a:t>
            </a:r>
            <a:r>
              <a:rPr lang="en" u="sng"/>
              <a:t>, 2022 on Astra LV0009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525 km D2D SSO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i="1" lang="en"/>
              <a:t>THANK YOU </a:t>
            </a:r>
            <a:br>
              <a:rPr b="1" i="1" lang="en"/>
            </a:br>
            <a:br>
              <a:rPr b="1" i="1" lang="en"/>
            </a:br>
            <a:br>
              <a:rPr b="1" i="1" lang="en"/>
            </a:br>
            <a:br>
              <a:rPr b="1" i="1" lang="en"/>
            </a:br>
            <a:r>
              <a:rPr b="1" i="1" lang="en"/>
              <a:t>FOR THE RIDE!</a:t>
            </a:r>
            <a:endParaRPr b="1" i="1"/>
          </a:p>
        </p:txBody>
      </p:sp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3">
            <a:alphaModFix/>
          </a:blip>
          <a:srcRect b="0" l="26224" r="21578" t="0"/>
          <a:stretch/>
        </p:blipFill>
        <p:spPr>
          <a:xfrm>
            <a:off x="5812925" y="445025"/>
            <a:ext cx="3246449" cy="41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8875" y="3115288"/>
            <a:ext cx="321945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/>
          <p:nvPr/>
        </p:nvSpPr>
        <p:spPr>
          <a:xfrm>
            <a:off x="0" y="4807800"/>
            <a:ext cx="270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grpSp>
        <p:nvGrpSpPr>
          <p:cNvPr id="174" name="Google Shape;174;p31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75" name="Google Shape;175;p31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6" name="Google Shape;176;p31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77" name="Google Shape;177;p31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78" name="Google Shape;178;p3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5"/>
          <p:cNvSpPr/>
          <p:nvPr/>
        </p:nvSpPr>
        <p:spPr>
          <a:xfrm>
            <a:off x="18400" y="25375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B1E8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Radio </a:t>
            </a:r>
            <a:r>
              <a:rPr lang="en"/>
              <a:t>Amateurs</a:t>
            </a:r>
            <a:r>
              <a:rPr lang="en"/>
              <a:t> and Radio Astronomers Club at Portland State University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We started a radio telescope project with Rose City Astronomers!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We will plan stuff in the future!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/>
              <a:t>ANY HELP WILL BE APPRECIATED!</a:t>
            </a:r>
            <a:endParaRPr b="1" i="1" sz="20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7" name="Google Shape;867;p85" title="RAPS General Meeting Poster.png"/>
          <p:cNvPicPr preferRelativeResize="0"/>
          <p:nvPr/>
        </p:nvPicPr>
        <p:blipFill rotWithShape="1">
          <a:blip r:embed="rId3">
            <a:alphaModFix/>
          </a:blip>
          <a:srcRect b="44329" l="0" r="0" t="18668"/>
          <a:stretch/>
        </p:blipFill>
        <p:spPr>
          <a:xfrm>
            <a:off x="5246400" y="3066126"/>
            <a:ext cx="3781874" cy="181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5" title="RAPS General Meeting Poster.png"/>
          <p:cNvPicPr preferRelativeResize="0"/>
          <p:nvPr/>
        </p:nvPicPr>
        <p:blipFill rotWithShape="1">
          <a:blip r:embed="rId3">
            <a:alphaModFix/>
          </a:blip>
          <a:srcRect b="4588" l="4169" r="0" t="70640"/>
          <a:stretch/>
        </p:blipFill>
        <p:spPr>
          <a:xfrm>
            <a:off x="222500" y="3116150"/>
            <a:ext cx="5114526" cy="17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5" title="RAPS General Meeting Poster.png"/>
          <p:cNvPicPr preferRelativeResize="0"/>
          <p:nvPr/>
        </p:nvPicPr>
        <p:blipFill rotWithShape="1">
          <a:blip r:embed="rId3">
            <a:alphaModFix/>
          </a:blip>
          <a:srcRect b="83454" l="0" r="0" t="0"/>
          <a:stretch/>
        </p:blipFill>
        <p:spPr>
          <a:xfrm>
            <a:off x="222500" y="197400"/>
            <a:ext cx="5279976" cy="1101224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5"/>
          <p:cNvSpPr/>
          <p:nvPr/>
        </p:nvSpPr>
        <p:spPr>
          <a:xfrm>
            <a:off x="7545500" y="4092450"/>
            <a:ext cx="397200" cy="25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85"/>
          <p:cNvSpPr txBox="1"/>
          <p:nvPr/>
        </p:nvSpPr>
        <p:spPr>
          <a:xfrm>
            <a:off x="7488925" y="4046404"/>
            <a:ext cx="12459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C78D8"/>
                </a:solidFill>
              </a:rPr>
              <a:t>Pacific Time</a:t>
            </a:r>
            <a:endParaRPr sz="12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 b="8998" l="21211" r="19820" t="12281"/>
          <a:stretch/>
        </p:blipFill>
        <p:spPr>
          <a:xfrm>
            <a:off x="6090800" y="277100"/>
            <a:ext cx="2475301" cy="4386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OreSat0.5</a:t>
            </a:r>
            <a:endParaRPr b="1"/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311700" y="1132275"/>
            <a:ext cx="558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“</a:t>
            </a:r>
            <a:r>
              <a:rPr b="1" lang="en"/>
              <a:t>technology demonstration</a:t>
            </a:r>
            <a:r>
              <a:rPr lang="en"/>
              <a:t>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the: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S band helical antenna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Attitude Determination and Control System (ADCS)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Cirrus Flux Camera engineering unit</a:t>
            </a:r>
            <a:br>
              <a:rPr b="1" lang="en"/>
            </a:b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Demonstrate critical technologies </a:t>
            </a:r>
            <a:br>
              <a:rPr lang="en"/>
            </a:br>
            <a:r>
              <a:rPr lang="en"/>
              <a:t>needed for </a:t>
            </a:r>
            <a:r>
              <a:rPr b="1" lang="en"/>
              <a:t>OreSat1, a CSLI mission</a:t>
            </a:r>
            <a:endParaRPr b="1"/>
          </a:p>
        </p:txBody>
      </p:sp>
      <p:sp>
        <p:nvSpPr>
          <p:cNvPr id="186" name="Google Shape;18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32"/>
          <p:cNvSpPr txBox="1"/>
          <p:nvPr/>
        </p:nvSpPr>
        <p:spPr>
          <a:xfrm>
            <a:off x="0" y="4807800"/>
            <a:ext cx="270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6572850" y="225725"/>
            <a:ext cx="1425000" cy="792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8C2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9" name="Google Shape;189;p32"/>
          <p:cNvCxnSpPr>
            <a:stCxn id="188" idx="1"/>
          </p:cNvCxnSpPr>
          <p:nvPr/>
        </p:nvCxnSpPr>
        <p:spPr>
          <a:xfrm flipH="1">
            <a:off x="3363450" y="621725"/>
            <a:ext cx="3209400" cy="1365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8C27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32"/>
          <p:cNvSpPr/>
          <p:nvPr/>
        </p:nvSpPr>
        <p:spPr>
          <a:xfrm>
            <a:off x="6674450" y="1986725"/>
            <a:ext cx="1308000" cy="46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8C2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1" name="Google Shape;191;p32"/>
          <p:cNvCxnSpPr>
            <a:stCxn id="190" idx="1"/>
          </p:cNvCxnSpPr>
          <p:nvPr/>
        </p:nvCxnSpPr>
        <p:spPr>
          <a:xfrm flipH="1">
            <a:off x="5684450" y="2219075"/>
            <a:ext cx="990000" cy="78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8C27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32"/>
          <p:cNvSpPr/>
          <p:nvPr/>
        </p:nvSpPr>
        <p:spPr>
          <a:xfrm>
            <a:off x="6631338" y="3605900"/>
            <a:ext cx="1308000" cy="46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8C2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3" name="Google Shape;193;p32"/>
          <p:cNvCxnSpPr>
            <a:stCxn id="192" idx="1"/>
          </p:cNvCxnSpPr>
          <p:nvPr/>
        </p:nvCxnSpPr>
        <p:spPr>
          <a:xfrm rot="10800000">
            <a:off x="4516038" y="2466950"/>
            <a:ext cx="2115300" cy="1371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8C27E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4" name="Google Shape;194;p32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195" name="Google Shape;195;p32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p32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197" name="Google Shape;197;p32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98" name="Google Shape;198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56600"/>
            <a:ext cx="8991600" cy="42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OreSat0.5</a:t>
            </a:r>
            <a:endParaRPr b="1"/>
          </a:p>
        </p:txBody>
      </p:sp>
      <p:sp>
        <p:nvSpPr>
          <p:cNvPr id="209" name="Google Shape;20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0" name="Google Shape;210;p34"/>
          <p:cNvCxnSpPr/>
          <p:nvPr/>
        </p:nvCxnSpPr>
        <p:spPr>
          <a:xfrm>
            <a:off x="5700300" y="2227225"/>
            <a:ext cx="1521000" cy="2376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p34"/>
          <p:cNvSpPr txBox="1"/>
          <p:nvPr/>
        </p:nvSpPr>
        <p:spPr>
          <a:xfrm>
            <a:off x="0" y="4807800"/>
            <a:ext cx="270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12" name="Google Shape;21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Launched August 16, 2024 to LEO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525 km SSO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i="1" lang="en"/>
              <a:t>THANK YOU </a:t>
            </a:r>
            <a:br>
              <a:rPr b="1" i="1" lang="en"/>
            </a:br>
            <a:br>
              <a:rPr b="1" i="1" lang="en"/>
            </a:br>
            <a:r>
              <a:rPr b="1" i="1" lang="en"/>
              <a:t>			</a:t>
            </a:r>
            <a:br>
              <a:rPr b="1" i="1" lang="en"/>
            </a:br>
            <a:br>
              <a:rPr b="1" i="1" lang="en"/>
            </a:br>
            <a:r>
              <a:rPr b="1" i="1" lang="en"/>
              <a:t>FOR THE RIDE!</a:t>
            </a:r>
            <a:endParaRPr b="1" i="1"/>
          </a:p>
        </p:txBody>
      </p:sp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 b="9338" l="0" r="0" t="30225"/>
          <a:stretch/>
        </p:blipFill>
        <p:spPr>
          <a:xfrm>
            <a:off x="4910075" y="732750"/>
            <a:ext cx="3860299" cy="3108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34"/>
          <p:cNvGrpSpPr/>
          <p:nvPr/>
        </p:nvGrpSpPr>
        <p:grpSpPr>
          <a:xfrm>
            <a:off x="-393825" y="4243877"/>
            <a:ext cx="9815100" cy="1323554"/>
            <a:chOff x="-393825" y="4243877"/>
            <a:chExt cx="9815100" cy="1323554"/>
          </a:xfrm>
        </p:grpSpPr>
        <p:sp>
          <p:nvSpPr>
            <p:cNvPr id="215" name="Google Shape;215;p34"/>
            <p:cNvSpPr/>
            <p:nvPr/>
          </p:nvSpPr>
          <p:spPr>
            <a:xfrm>
              <a:off x="-393825" y="4858831"/>
              <a:ext cx="9815100" cy="708600"/>
            </a:xfrm>
            <a:prstGeom prst="roundRect">
              <a:avLst>
                <a:gd fmla="val 50000" name="adj"/>
              </a:avLst>
            </a:prstGeom>
            <a:solidFill>
              <a:srgbClr val="A8C2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6" name="Google Shape;216;p34"/>
            <p:cNvGrpSpPr/>
            <p:nvPr/>
          </p:nvGrpSpPr>
          <p:grpSpPr>
            <a:xfrm>
              <a:off x="8341531" y="4243877"/>
              <a:ext cx="814836" cy="823452"/>
              <a:chOff x="7744500" y="3821844"/>
              <a:chExt cx="1248600" cy="1248600"/>
            </a:xfrm>
          </p:grpSpPr>
          <p:sp>
            <p:nvSpPr>
              <p:cNvPr id="217" name="Google Shape;217;p34"/>
              <p:cNvSpPr/>
              <p:nvPr/>
            </p:nvSpPr>
            <p:spPr>
              <a:xfrm>
                <a:off x="7744500" y="3821844"/>
                <a:ext cx="1248600" cy="1248600"/>
              </a:xfrm>
              <a:prstGeom prst="ellipse">
                <a:avLst/>
              </a:prstGeom>
              <a:solidFill>
                <a:srgbClr val="A8C2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18" name="Google Shape;218;p3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80521" y="3846743"/>
                <a:ext cx="1176559" cy="119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19" name="Google Shape;21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050" y="2815030"/>
            <a:ext cx="3563152" cy="94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